
<file path=[Content_Types].xml><?xml version="1.0" encoding="utf-8"?>
<Types xmlns="http://schemas.openxmlformats.org/package/2006/content-types">
  <Default Extension="xml" ContentType="application/xml"/>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581" r:id="rId2"/>
    <p:sldId id="578" r:id="rId3"/>
    <p:sldId id="607" r:id="rId4"/>
    <p:sldId id="608" r:id="rId5"/>
    <p:sldId id="616" r:id="rId6"/>
    <p:sldId id="602" r:id="rId7"/>
    <p:sldId id="617" r:id="rId8"/>
  </p:sldIdLst>
  <p:sldSz cx="9144000" cy="5715000" type="screen16x10"/>
  <p:notesSz cx="6724650" cy="9866313"/>
  <p:defaultTextStyle>
    <a:defPPr>
      <a:defRPr lang="en-AU"/>
    </a:defPPr>
    <a:lvl1pPr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1pPr>
    <a:lvl2pPr marL="4572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2pPr>
    <a:lvl3pPr marL="9144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3pPr>
    <a:lvl4pPr marL="13716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4pPr>
    <a:lvl5pPr marL="18288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5pPr>
    <a:lvl6pPr marL="2286000" algn="l" defTabSz="457200" rtl="0" eaLnBrk="1" latinLnBrk="0" hangingPunct="1">
      <a:defRPr kern="1200">
        <a:solidFill>
          <a:schemeClr val="tx1"/>
        </a:solidFill>
        <a:latin typeface="Arial" pitchFamily="-102" charset="0"/>
        <a:ea typeface="Arial" pitchFamily="-102" charset="0"/>
        <a:cs typeface="Arial" pitchFamily="-102" charset="0"/>
      </a:defRPr>
    </a:lvl6pPr>
    <a:lvl7pPr marL="2743200" algn="l" defTabSz="457200" rtl="0" eaLnBrk="1" latinLnBrk="0" hangingPunct="1">
      <a:defRPr kern="1200">
        <a:solidFill>
          <a:schemeClr val="tx1"/>
        </a:solidFill>
        <a:latin typeface="Arial" pitchFamily="-102" charset="0"/>
        <a:ea typeface="Arial" pitchFamily="-102" charset="0"/>
        <a:cs typeface="Arial" pitchFamily="-102" charset="0"/>
      </a:defRPr>
    </a:lvl7pPr>
    <a:lvl8pPr marL="3200400" algn="l" defTabSz="457200" rtl="0" eaLnBrk="1" latinLnBrk="0" hangingPunct="1">
      <a:defRPr kern="1200">
        <a:solidFill>
          <a:schemeClr val="tx1"/>
        </a:solidFill>
        <a:latin typeface="Arial" pitchFamily="-102" charset="0"/>
        <a:ea typeface="Arial" pitchFamily="-102" charset="0"/>
        <a:cs typeface="Arial" pitchFamily="-102" charset="0"/>
      </a:defRPr>
    </a:lvl8pPr>
    <a:lvl9pPr marL="3657600" algn="l" defTabSz="457200" rtl="0" eaLnBrk="1" latinLnBrk="0" hangingPunct="1">
      <a:defRPr kern="1200">
        <a:solidFill>
          <a:schemeClr val="tx1"/>
        </a:solidFill>
        <a:latin typeface="Arial" pitchFamily="-102" charset="0"/>
        <a:ea typeface="Arial" pitchFamily="-102" charset="0"/>
        <a:cs typeface="Arial" pitchFamily="-102" charset="0"/>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clrMode="gray"/>
  <p:clrMru>
    <a:srgbClr val="FFFF66"/>
    <a:srgbClr val="FF96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612" autoAdjust="0"/>
    <p:restoredTop sz="91431" autoAdjust="0"/>
  </p:normalViewPr>
  <p:slideViewPr>
    <p:cSldViewPr>
      <p:cViewPr varScale="1">
        <p:scale>
          <a:sx n="147" d="100"/>
          <a:sy n="147" d="100"/>
        </p:scale>
        <p:origin x="216" y="1544"/>
      </p:cViewPr>
      <p:guideLst>
        <p:guide orient="horz" pos="180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4650" cy="493713"/>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08413" y="0"/>
            <a:ext cx="2914650" cy="493713"/>
          </a:xfrm>
          <a:prstGeom prst="rect">
            <a:avLst/>
          </a:prstGeom>
        </p:spPr>
        <p:txBody>
          <a:bodyPr vert="horz" lIns="91440" tIns="45720" rIns="91440" bIns="45720" rtlCol="0"/>
          <a:lstStyle>
            <a:lvl1pPr algn="r">
              <a:defRPr sz="1200"/>
            </a:lvl1pPr>
          </a:lstStyle>
          <a:p>
            <a:fld id="{7EDE2877-BD95-1343-A552-BA2868463D4E}" type="datetimeFigureOut">
              <a:rPr lang="en-US" smtClean="0"/>
              <a:pPr/>
              <a:t>2/24/18</a:t>
            </a:fld>
            <a:endParaRPr lang="en-US" dirty="0"/>
          </a:p>
        </p:txBody>
      </p:sp>
      <p:sp>
        <p:nvSpPr>
          <p:cNvPr id="4" name="Slide Image Placeholder 3"/>
          <p:cNvSpPr>
            <a:spLocks noGrp="1" noRot="1" noChangeAspect="1"/>
          </p:cNvSpPr>
          <p:nvPr>
            <p:ph type="sldImg" idx="2"/>
          </p:nvPr>
        </p:nvSpPr>
        <p:spPr>
          <a:xfrm>
            <a:off x="403225" y="739775"/>
            <a:ext cx="5918200" cy="3700463"/>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3100" y="4686300"/>
            <a:ext cx="5378450" cy="44402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371013"/>
            <a:ext cx="2914650" cy="493712"/>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08413" y="9371013"/>
            <a:ext cx="2914650" cy="493712"/>
          </a:xfrm>
          <a:prstGeom prst="rect">
            <a:avLst/>
          </a:prstGeom>
        </p:spPr>
        <p:txBody>
          <a:bodyPr vert="horz" lIns="91440" tIns="45720" rIns="91440" bIns="45720" rtlCol="0" anchor="b"/>
          <a:lstStyle>
            <a:lvl1pPr algn="r">
              <a:defRPr sz="1200"/>
            </a:lvl1pPr>
          </a:lstStyle>
          <a:p>
            <a:fld id="{3F6008AE-3493-5D48-A245-434CAFCA04E8}"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3F6008AE-3493-5D48-A245-434CAFCA04E8}" type="slidenum">
              <a:rPr lang="en-US" smtClean="0"/>
              <a:pPr/>
              <a:t>1</a:t>
            </a:fld>
            <a:endParaRPr lang="en-US" dirty="0"/>
          </a:p>
        </p:txBody>
      </p:sp>
    </p:spTree>
    <p:extLst>
      <p:ext uri="{BB962C8B-B14F-4D97-AF65-F5344CB8AC3E}">
        <p14:creationId xmlns:p14="http://schemas.microsoft.com/office/powerpoint/2010/main" val="17706026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75355"/>
            <a:ext cx="7772400" cy="1225021"/>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238500"/>
            <a:ext cx="6400800" cy="14605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4A6EF6CD-5A05-AD49-B453-FBC4F6F6C8B0}" type="slidenum">
              <a:rPr lang="en-AU"/>
              <a:pPr>
                <a:defRPr/>
              </a:pPr>
              <a:t>‹#›</a:t>
            </a:fld>
            <a:endParaRPr lang="en-A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8AD686B7-1218-2B4E-BF52-FE29B0DD9F24}" type="slidenum">
              <a:rPr lang="en-AU"/>
              <a:pPr>
                <a:defRPr/>
              </a:pPr>
              <a:t>‹#›</a:t>
            </a:fld>
            <a:endParaRPr lang="en-A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865"/>
            <a:ext cx="2057400" cy="487627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8865"/>
            <a:ext cx="6019800" cy="487627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50908E64-6402-D945-8D5A-2A600D887B38}" type="slidenum">
              <a:rPr lang="en-AU"/>
              <a:pPr>
                <a:defRPr/>
              </a:pPr>
              <a:t>‹#›</a:t>
            </a:fld>
            <a:endParaRPr lang="en-A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8EF7596F-CC43-3D4E-BDDF-B35BA1640C15}" type="slidenum">
              <a:rPr lang="en-AU"/>
              <a:pPr>
                <a:defRPr/>
              </a:pPr>
              <a:t>‹#›</a:t>
            </a:fld>
            <a:endParaRPr lang="en-A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672417"/>
            <a:ext cx="7772400" cy="1135063"/>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422261"/>
            <a:ext cx="7772400" cy="1250156"/>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52ED6E1C-AFDE-7C44-81F1-DA6F2762B460}" type="slidenum">
              <a:rPr lang="en-AU"/>
              <a:pPr>
                <a:defRPr/>
              </a:pPr>
              <a:t>‹#›</a:t>
            </a:fld>
            <a:endParaRPr lang="en-A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333500"/>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33500"/>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AU"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7" name="Rectangle 6"/>
          <p:cNvSpPr>
            <a:spLocks noGrp="1" noChangeArrowheads="1"/>
          </p:cNvSpPr>
          <p:nvPr>
            <p:ph type="sldNum" sz="quarter" idx="12"/>
          </p:nvPr>
        </p:nvSpPr>
        <p:spPr>
          <a:ln/>
        </p:spPr>
        <p:txBody>
          <a:bodyPr/>
          <a:lstStyle>
            <a:lvl1pPr>
              <a:defRPr/>
            </a:lvl1pPr>
          </a:lstStyle>
          <a:p>
            <a:pPr>
              <a:defRPr/>
            </a:pPr>
            <a:fld id="{CE9C4E8D-7F34-0E4E-B530-8998D6EAF250}" type="slidenum">
              <a:rPr lang="en-AU"/>
              <a:pPr>
                <a:defRPr/>
              </a:pPr>
              <a:t>‹#›</a:t>
            </a:fld>
            <a:endParaRPr lang="en-A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279261"/>
            <a:ext cx="4040188"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812396"/>
            <a:ext cx="4040188"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279261"/>
            <a:ext cx="4041775"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812396"/>
            <a:ext cx="4041775"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AU"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9" name="Rectangle 6"/>
          <p:cNvSpPr>
            <a:spLocks noGrp="1" noChangeArrowheads="1"/>
          </p:cNvSpPr>
          <p:nvPr>
            <p:ph type="sldNum" sz="quarter" idx="12"/>
          </p:nvPr>
        </p:nvSpPr>
        <p:spPr>
          <a:ln/>
        </p:spPr>
        <p:txBody>
          <a:bodyPr/>
          <a:lstStyle>
            <a:lvl1pPr>
              <a:defRPr/>
            </a:lvl1pPr>
          </a:lstStyle>
          <a:p>
            <a:pPr>
              <a:defRPr/>
            </a:pPr>
            <a:fld id="{99D13D45-15DE-0B4F-AE48-A428CF08051C}" type="slidenum">
              <a:rPr lang="en-AU"/>
              <a:pPr>
                <a:defRPr/>
              </a:pPr>
              <a:t>‹#›</a:t>
            </a:fld>
            <a:endParaRPr lang="en-A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AU"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5" name="Rectangle 6"/>
          <p:cNvSpPr>
            <a:spLocks noGrp="1" noChangeArrowheads="1"/>
          </p:cNvSpPr>
          <p:nvPr>
            <p:ph type="sldNum" sz="quarter" idx="12"/>
          </p:nvPr>
        </p:nvSpPr>
        <p:spPr>
          <a:ln/>
        </p:spPr>
        <p:txBody>
          <a:bodyPr/>
          <a:lstStyle>
            <a:lvl1pPr>
              <a:defRPr/>
            </a:lvl1pPr>
          </a:lstStyle>
          <a:p>
            <a:pPr>
              <a:defRPr/>
            </a:pPr>
            <a:fld id="{0D05FB2D-7AD0-0C46-9D56-1F21D58EE3A4}" type="slidenum">
              <a:rPr lang="en-AU"/>
              <a:pPr>
                <a:defRPr/>
              </a:pPr>
              <a:t>‹#›</a:t>
            </a:fld>
            <a:endParaRPr lang="en-A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AU"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4" name="Rectangle 6"/>
          <p:cNvSpPr>
            <a:spLocks noGrp="1" noChangeArrowheads="1"/>
          </p:cNvSpPr>
          <p:nvPr>
            <p:ph type="sldNum" sz="quarter" idx="12"/>
          </p:nvPr>
        </p:nvSpPr>
        <p:spPr>
          <a:ln/>
        </p:spPr>
        <p:txBody>
          <a:bodyPr/>
          <a:lstStyle>
            <a:lvl1pPr>
              <a:defRPr/>
            </a:lvl1pPr>
          </a:lstStyle>
          <a:p>
            <a:pPr>
              <a:defRPr/>
            </a:pPr>
            <a:fld id="{3CE1F094-7F9F-E94D-A8E9-4611D1C305D6}" type="slidenum">
              <a:rPr lang="en-AU"/>
              <a:pPr>
                <a:defRPr/>
              </a:pPr>
              <a:t>‹#›</a:t>
            </a:fld>
            <a:endParaRPr lang="en-A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27542"/>
            <a:ext cx="3008313" cy="96837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27542"/>
            <a:ext cx="5111750" cy="487759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195917"/>
            <a:ext cx="3008313" cy="39092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AU"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7" name="Rectangle 6"/>
          <p:cNvSpPr>
            <a:spLocks noGrp="1" noChangeArrowheads="1"/>
          </p:cNvSpPr>
          <p:nvPr>
            <p:ph type="sldNum" sz="quarter" idx="12"/>
          </p:nvPr>
        </p:nvSpPr>
        <p:spPr>
          <a:ln/>
        </p:spPr>
        <p:txBody>
          <a:bodyPr/>
          <a:lstStyle>
            <a:lvl1pPr>
              <a:defRPr/>
            </a:lvl1pPr>
          </a:lstStyle>
          <a:p>
            <a:pPr>
              <a:defRPr/>
            </a:pPr>
            <a:fld id="{BD7EC3E1-6F08-2D4D-81E1-165613FF145F}" type="slidenum">
              <a:rPr lang="en-AU"/>
              <a:pPr>
                <a:defRPr/>
              </a:pPr>
              <a:t>‹#›</a:t>
            </a:fld>
            <a:endParaRPr lang="en-A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000500"/>
            <a:ext cx="5486400" cy="472282"/>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510646"/>
            <a:ext cx="5486400" cy="3429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4472782"/>
            <a:ext cx="5486400" cy="6707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AU"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7" name="Rectangle 6"/>
          <p:cNvSpPr>
            <a:spLocks noGrp="1" noChangeArrowheads="1"/>
          </p:cNvSpPr>
          <p:nvPr>
            <p:ph type="sldNum" sz="quarter" idx="12"/>
          </p:nvPr>
        </p:nvSpPr>
        <p:spPr>
          <a:ln/>
        </p:spPr>
        <p:txBody>
          <a:bodyPr/>
          <a:lstStyle>
            <a:lvl1pPr>
              <a:defRPr/>
            </a:lvl1pPr>
          </a:lstStyle>
          <a:p>
            <a:pPr>
              <a:defRPr/>
            </a:pPr>
            <a:fld id="{D200F1C7-C8AA-6447-B063-AB7C7FA3A957}" type="slidenum">
              <a:rPr lang="en-AU"/>
              <a:pPr>
                <a:defRPr/>
              </a:pPr>
              <a:t>‹#›</a:t>
            </a:fld>
            <a:endParaRPr lang="en-AU"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28600"/>
            <a:ext cx="8229600" cy="9525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AU"/>
              <a:t>Click to edit Master title style</a:t>
            </a:r>
          </a:p>
        </p:txBody>
      </p:sp>
      <p:sp>
        <p:nvSpPr>
          <p:cNvPr id="1027" name="Rectangle 3"/>
          <p:cNvSpPr>
            <a:spLocks noGrp="1" noChangeArrowheads="1"/>
          </p:cNvSpPr>
          <p:nvPr>
            <p:ph type="body" idx="1"/>
          </p:nvPr>
        </p:nvSpPr>
        <p:spPr bwMode="auto">
          <a:xfrm>
            <a:off x="457200" y="1333500"/>
            <a:ext cx="8229600" cy="37719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1028" name="Rectangle 4"/>
          <p:cNvSpPr>
            <a:spLocks noGrp="1" noChangeArrowheads="1"/>
          </p:cNvSpPr>
          <p:nvPr>
            <p:ph type="dt" sz="half" idx="2"/>
          </p:nvPr>
        </p:nvSpPr>
        <p:spPr bwMode="auto">
          <a:xfrm>
            <a:off x="457200" y="5203825"/>
            <a:ext cx="2133600" cy="3968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pitchFamily="-102" charset="0"/>
                <a:ea typeface="Arial" pitchFamily="-102" charset="0"/>
                <a:cs typeface="Arial" pitchFamily="-102" charset="0"/>
              </a:defRPr>
            </a:lvl1pPr>
          </a:lstStyle>
          <a:p>
            <a:pPr>
              <a:defRPr/>
            </a:pPr>
            <a:endParaRPr lang="en-AU" dirty="0"/>
          </a:p>
        </p:txBody>
      </p:sp>
      <p:sp>
        <p:nvSpPr>
          <p:cNvPr id="1029" name="Rectangle 5"/>
          <p:cNvSpPr>
            <a:spLocks noGrp="1" noChangeArrowheads="1"/>
          </p:cNvSpPr>
          <p:nvPr>
            <p:ph type="ftr" sz="quarter" idx="3"/>
          </p:nvPr>
        </p:nvSpPr>
        <p:spPr bwMode="auto">
          <a:xfrm>
            <a:off x="3124200" y="5203825"/>
            <a:ext cx="2895600" cy="3968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pitchFamily="-102" charset="0"/>
                <a:ea typeface="Arial" pitchFamily="-102" charset="0"/>
                <a:cs typeface="Arial" pitchFamily="-102" charset="0"/>
              </a:defRPr>
            </a:lvl1pPr>
          </a:lstStyle>
          <a:p>
            <a:pPr>
              <a:defRPr/>
            </a:pPr>
            <a:endParaRPr lang="en-AU" dirty="0"/>
          </a:p>
        </p:txBody>
      </p:sp>
      <p:sp>
        <p:nvSpPr>
          <p:cNvPr id="1030" name="Rectangle 6"/>
          <p:cNvSpPr>
            <a:spLocks noGrp="1" noChangeArrowheads="1"/>
          </p:cNvSpPr>
          <p:nvPr>
            <p:ph type="sldNum" sz="quarter" idx="4"/>
          </p:nvPr>
        </p:nvSpPr>
        <p:spPr bwMode="auto">
          <a:xfrm>
            <a:off x="6553200" y="5203825"/>
            <a:ext cx="2133600" cy="3968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pitchFamily="-102" charset="0"/>
                <a:ea typeface="Arial" pitchFamily="-102" charset="0"/>
                <a:cs typeface="Arial" pitchFamily="-102" charset="0"/>
              </a:defRPr>
            </a:lvl1pPr>
          </a:lstStyle>
          <a:p>
            <a:pPr>
              <a:defRPr/>
            </a:pPr>
            <a:fld id="{E3E1DF86-46F4-9A4D-8002-DFA2F827E7C5}" type="slidenum">
              <a:rPr lang="en-AU"/>
              <a:pPr>
                <a:defRPr/>
              </a:pPr>
              <a:t>‹#›</a:t>
            </a:fld>
            <a:endParaRPr lang="en-AU" dirty="0"/>
          </a:p>
        </p:txBody>
      </p:sp>
    </p:spTree>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2pPr>
      <a:lvl3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3pPr>
      <a:lvl4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4pPr>
      <a:lvl5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5pPr>
      <a:lvl6pPr marL="4572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6pPr>
      <a:lvl7pPr marL="9144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7pPr>
      <a:lvl8pPr marL="13716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8pPr>
      <a:lvl9pPr marL="18288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a:solidFill>
            <a:schemeClr val="tx1"/>
          </a:solidFill>
          <a:latin typeface="+mn-lt"/>
          <a:ea typeface="+mn-ea"/>
          <a:cs typeface="+mn-cs"/>
        </a:defRPr>
      </a:lvl5pPr>
      <a:lvl6pPr marL="2514600" indent="-228600" algn="l" rtl="0" fontAlgn="base">
        <a:spcBef>
          <a:spcPct val="20000"/>
        </a:spcBef>
        <a:spcAft>
          <a:spcPct val="0"/>
        </a:spcAft>
        <a:buChar char="»"/>
        <a:defRPr sz="2000">
          <a:solidFill>
            <a:schemeClr val="tx1"/>
          </a:solidFill>
          <a:latin typeface="+mn-lt"/>
          <a:ea typeface="+mn-ea"/>
          <a:cs typeface="+mn-cs"/>
        </a:defRPr>
      </a:lvl6pPr>
      <a:lvl7pPr marL="2971800" indent="-228600" algn="l" rtl="0" fontAlgn="base">
        <a:spcBef>
          <a:spcPct val="20000"/>
        </a:spcBef>
        <a:spcAft>
          <a:spcPct val="0"/>
        </a:spcAft>
        <a:buChar char="»"/>
        <a:defRPr sz="2000">
          <a:solidFill>
            <a:schemeClr val="tx1"/>
          </a:solidFill>
          <a:latin typeface="+mn-lt"/>
          <a:ea typeface="+mn-ea"/>
          <a:cs typeface="+mn-cs"/>
        </a:defRPr>
      </a:lvl7pPr>
      <a:lvl8pPr marL="3429000" indent="-228600" algn="l" rtl="0" fontAlgn="base">
        <a:spcBef>
          <a:spcPct val="20000"/>
        </a:spcBef>
        <a:spcAft>
          <a:spcPct val="0"/>
        </a:spcAft>
        <a:buChar char="»"/>
        <a:defRPr sz="2000">
          <a:solidFill>
            <a:schemeClr val="tx1"/>
          </a:solidFill>
          <a:latin typeface="+mn-lt"/>
          <a:ea typeface="+mn-ea"/>
          <a:cs typeface="+mn-cs"/>
        </a:defRPr>
      </a:lvl8pPr>
      <a:lvl9pPr marL="3886200" indent="-228600" algn="l" rtl="0" fontAlgn="base">
        <a:spcBef>
          <a:spcPct val="20000"/>
        </a:spcBef>
        <a:spcAft>
          <a:spcPct val="0"/>
        </a:spcAft>
        <a:buChar char="»"/>
        <a:defRPr sz="20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nvSpPr>
        <p:spPr bwMode="auto">
          <a:xfrm>
            <a:off x="0" y="481236"/>
            <a:ext cx="9144000" cy="409927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lang="en-AU" sz="4400" kern="0" dirty="0" smtClean="0">
                <a:solidFill>
                  <a:srgbClr val="FFFF00"/>
                </a:solidFill>
                <a:latin typeface="+mn-lt"/>
                <a:ea typeface="+mn-ea"/>
                <a:cs typeface="+mn-cs"/>
              </a:rPr>
              <a:t>1 Corinthians </a:t>
            </a:r>
            <a:r>
              <a:rPr lang="en-AU" sz="4400" kern="0" dirty="0" smtClean="0">
                <a:solidFill>
                  <a:srgbClr val="FFFF00"/>
                </a:solidFill>
                <a:latin typeface="+mn-lt"/>
                <a:ea typeface="+mn-ea"/>
                <a:cs typeface="+mn-cs"/>
              </a:rPr>
              <a:t>9:1-18</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AU" sz="4400" kern="0" dirty="0">
              <a:solidFill>
                <a:srgbClr val="FFFF00"/>
              </a:solidFill>
              <a:latin typeface="+mn-lt"/>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lang="en-AU" sz="4400" kern="0" dirty="0" smtClean="0">
                <a:solidFill>
                  <a:srgbClr val="FFFF00"/>
                </a:solidFill>
                <a:latin typeface="+mn-lt"/>
                <a:ea typeface="+mn-ea"/>
                <a:cs typeface="+mn-cs"/>
              </a:rPr>
              <a:t>The Cost and Reward</a:t>
            </a:r>
          </a:p>
          <a:p>
            <a:pPr marL="0" marR="0" lvl="0" indent="0" algn="ctr" defTabSz="914400" rtl="0" eaLnBrk="1" fontAlgn="base" latinLnBrk="0" hangingPunct="1">
              <a:lnSpc>
                <a:spcPct val="100000"/>
              </a:lnSpc>
              <a:spcBef>
                <a:spcPct val="20000"/>
              </a:spcBef>
              <a:spcAft>
                <a:spcPct val="0"/>
              </a:spcAft>
              <a:buClrTx/>
              <a:buSzTx/>
              <a:buFontTx/>
              <a:buNone/>
              <a:tabLst/>
              <a:defRPr/>
            </a:pPr>
            <a:r>
              <a:rPr lang="en-AU" sz="4400" kern="0" dirty="0" smtClean="0">
                <a:solidFill>
                  <a:srgbClr val="FFFF00"/>
                </a:solidFill>
                <a:latin typeface="+mn-lt"/>
                <a:ea typeface="+mn-ea"/>
                <a:cs typeface="+mn-cs"/>
              </a:rPr>
              <a:t>of preaching the Gospel</a:t>
            </a:r>
            <a:endParaRPr lang="en-AU" sz="4400" kern="0" dirty="0" smtClean="0">
              <a:solidFill>
                <a:srgbClr val="FFFF00"/>
              </a:solidFill>
              <a:latin typeface="+mn-lt"/>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AU" sz="4400" kern="0" dirty="0" smtClean="0">
              <a:solidFill>
                <a:srgbClr val="FFFF00"/>
              </a:solidFill>
              <a:latin typeface="+mn-lt"/>
              <a:ea typeface="+mn-ea"/>
              <a:cs typeface="+mn-cs"/>
            </a:endParaRPr>
          </a:p>
        </p:txBody>
      </p:sp>
    </p:spTree>
    <p:extLst>
      <p:ext uri="{BB962C8B-B14F-4D97-AF65-F5344CB8AC3E}">
        <p14:creationId xmlns:p14="http://schemas.microsoft.com/office/powerpoint/2010/main" val="13183411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0"/>
            <a:ext cx="9144000" cy="5509200"/>
          </a:xfrm>
          <a:prstGeom prst="rect">
            <a:avLst/>
          </a:prstGeom>
          <a:noFill/>
          <a:ln w="9525">
            <a:noFill/>
            <a:miter lim="800000"/>
            <a:headEnd/>
            <a:tailEnd/>
          </a:ln>
        </p:spPr>
        <p:txBody>
          <a:bodyPr wrap="square">
            <a:prstTxWarp prst="textNoShape">
              <a:avLst/>
            </a:prstTxWarp>
            <a:spAutoFit/>
          </a:bodyPr>
          <a:lstStyle/>
          <a:p>
            <a:pPr>
              <a:spcAft>
                <a:spcPts val="0"/>
              </a:spcAft>
            </a:pPr>
            <a:r>
              <a:rPr lang="en-AU" sz="3200" dirty="0">
                <a:solidFill>
                  <a:schemeClr val="bg1"/>
                </a:solidFill>
                <a:latin typeface="Times New Roman" charset="0"/>
                <a:ea typeface="Times New Roman" charset="0"/>
                <a:cs typeface="Times New Roman" charset="0"/>
              </a:rPr>
              <a:t>9 Am I not free?  Am I not an apostle?  Have I not seen Jesus our Lord?  Are not you my workmanship in the Lord?  </a:t>
            </a:r>
            <a:r>
              <a:rPr lang="en-AU" sz="3200" baseline="30000" dirty="0">
                <a:solidFill>
                  <a:schemeClr val="bg1"/>
                </a:solidFill>
                <a:latin typeface="Times New Roman" charset="0"/>
                <a:ea typeface="Times New Roman" charset="0"/>
                <a:cs typeface="Times New Roman" charset="0"/>
              </a:rPr>
              <a:t>2 </a:t>
            </a:r>
            <a:r>
              <a:rPr lang="en-AU" sz="3200" dirty="0">
                <a:solidFill>
                  <a:schemeClr val="bg1"/>
                </a:solidFill>
                <a:latin typeface="Times New Roman" charset="0"/>
                <a:ea typeface="Times New Roman" charset="0"/>
                <a:cs typeface="Times New Roman" charset="0"/>
              </a:rPr>
              <a:t>If to others I am not an apostle, at least I am to you, for you are the seal of my apostleship in the Lord. </a:t>
            </a:r>
            <a:endParaRPr lang="en-GB" sz="3200" dirty="0">
              <a:solidFill>
                <a:schemeClr val="bg1"/>
              </a:solidFill>
              <a:latin typeface="Times New Roman" charset="0"/>
              <a:ea typeface="Times New Roman" charset="0"/>
              <a:cs typeface="Times New Roman" charset="0"/>
            </a:endParaRPr>
          </a:p>
          <a:p>
            <a:pPr>
              <a:spcAft>
                <a:spcPts val="0"/>
              </a:spcAft>
            </a:pPr>
            <a:r>
              <a:rPr lang="en-AU" sz="3200" dirty="0">
                <a:solidFill>
                  <a:schemeClr val="bg1"/>
                </a:solidFill>
                <a:latin typeface="Times New Roman" charset="0"/>
                <a:ea typeface="Times New Roman" charset="0"/>
                <a:cs typeface="Times New Roman" charset="0"/>
              </a:rPr>
              <a:t> </a:t>
            </a:r>
            <a:endParaRPr lang="en-GB" sz="3200" dirty="0">
              <a:solidFill>
                <a:schemeClr val="bg1"/>
              </a:solidFill>
              <a:latin typeface="Times New Roman" charset="0"/>
              <a:ea typeface="Times New Roman" charset="0"/>
              <a:cs typeface="Times New Roman" charset="0"/>
            </a:endParaRPr>
          </a:p>
          <a:p>
            <a:r>
              <a:rPr lang="en-AU" sz="3200" baseline="30000" dirty="0">
                <a:solidFill>
                  <a:schemeClr val="bg1"/>
                </a:solidFill>
                <a:latin typeface="Times New Roman" charset="0"/>
                <a:ea typeface="Times New Roman" charset="0"/>
                <a:cs typeface="Times New Roman" charset="0"/>
              </a:rPr>
              <a:t>3 </a:t>
            </a:r>
            <a:r>
              <a:rPr lang="en-AU" sz="3200" dirty="0">
                <a:solidFill>
                  <a:schemeClr val="bg1"/>
                </a:solidFill>
                <a:latin typeface="Times New Roman" charset="0"/>
                <a:ea typeface="Times New Roman" charset="0"/>
                <a:cs typeface="Times New Roman" charset="0"/>
              </a:rPr>
              <a:t>This is my defence to those who would examine me.  </a:t>
            </a:r>
            <a:r>
              <a:rPr lang="en-AU" sz="3200" baseline="30000" dirty="0">
                <a:solidFill>
                  <a:schemeClr val="bg1"/>
                </a:solidFill>
                <a:latin typeface="Times New Roman" charset="0"/>
                <a:ea typeface="Times New Roman" charset="0"/>
                <a:cs typeface="Times New Roman" charset="0"/>
              </a:rPr>
              <a:t>4 </a:t>
            </a:r>
            <a:r>
              <a:rPr lang="en-AU" sz="3200" dirty="0">
                <a:solidFill>
                  <a:schemeClr val="bg1"/>
                </a:solidFill>
                <a:latin typeface="Times New Roman" charset="0"/>
                <a:ea typeface="Times New Roman" charset="0"/>
                <a:cs typeface="Times New Roman" charset="0"/>
              </a:rPr>
              <a:t>Do we not have the right to eat and drink?  </a:t>
            </a:r>
            <a:r>
              <a:rPr lang="en-AU" sz="3200" baseline="30000" dirty="0">
                <a:solidFill>
                  <a:schemeClr val="bg1"/>
                </a:solidFill>
                <a:latin typeface="Times New Roman" charset="0"/>
                <a:ea typeface="Times New Roman" charset="0"/>
                <a:cs typeface="Times New Roman" charset="0"/>
              </a:rPr>
              <a:t>5 </a:t>
            </a:r>
            <a:r>
              <a:rPr lang="en-AU" sz="3200" dirty="0">
                <a:solidFill>
                  <a:schemeClr val="bg1"/>
                </a:solidFill>
                <a:latin typeface="Times New Roman" charset="0"/>
                <a:ea typeface="Times New Roman" charset="0"/>
                <a:cs typeface="Times New Roman" charset="0"/>
              </a:rPr>
              <a:t>Do we not have the right to take along a believing wife, as do the other apostles and the brothers of the Lord and Cephas? </a:t>
            </a:r>
            <a:endParaRPr lang="en-GB" sz="3200" dirty="0">
              <a:solidFill>
                <a:schemeClr val="bg1"/>
              </a:solidFill>
              <a:effectLst/>
              <a:latin typeface="Times New Roman" charset="0"/>
              <a:ea typeface="Times New Roman" charset="0"/>
              <a:cs typeface="Times New Roman" charset="0"/>
            </a:endParaRPr>
          </a:p>
        </p:txBody>
      </p:sp>
    </p:spTree>
    <p:extLst>
      <p:ext uri="{BB962C8B-B14F-4D97-AF65-F5344CB8AC3E}">
        <p14:creationId xmlns:p14="http://schemas.microsoft.com/office/powerpoint/2010/main" val="9097680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0"/>
            <a:ext cx="9144000" cy="5816977"/>
          </a:xfrm>
          <a:prstGeom prst="rect">
            <a:avLst/>
          </a:prstGeom>
          <a:noFill/>
          <a:ln w="9525">
            <a:noFill/>
            <a:miter lim="800000"/>
            <a:headEnd/>
            <a:tailEnd/>
          </a:ln>
        </p:spPr>
        <p:txBody>
          <a:bodyPr wrap="square">
            <a:prstTxWarp prst="textNoShape">
              <a:avLst/>
            </a:prstTxWarp>
            <a:spAutoFit/>
          </a:bodyPr>
          <a:lstStyle/>
          <a:p>
            <a:pPr indent="152400">
              <a:spcAft>
                <a:spcPts val="0"/>
              </a:spcAft>
            </a:pPr>
            <a:r>
              <a:rPr lang="en-AU" sz="3000" baseline="30000" dirty="0">
                <a:solidFill>
                  <a:schemeClr val="bg1"/>
                </a:solidFill>
                <a:latin typeface="Arial" charset="0"/>
                <a:ea typeface="Arial" charset="0"/>
              </a:rPr>
              <a:t>6 </a:t>
            </a:r>
            <a:r>
              <a:rPr lang="en-AU" sz="3000" dirty="0">
                <a:solidFill>
                  <a:schemeClr val="bg1"/>
                </a:solidFill>
                <a:latin typeface="Times New Roman" charset="0"/>
                <a:ea typeface="Arial" charset="0"/>
              </a:rPr>
              <a:t>Or is it only Barnabas and I who have no right to refrain from working for a living?  </a:t>
            </a:r>
            <a:r>
              <a:rPr lang="en-AU" sz="3000" baseline="30000" dirty="0">
                <a:solidFill>
                  <a:schemeClr val="bg1"/>
                </a:solidFill>
                <a:latin typeface="Arial" charset="0"/>
                <a:ea typeface="Arial" charset="0"/>
              </a:rPr>
              <a:t>7 </a:t>
            </a:r>
            <a:r>
              <a:rPr lang="en-AU" sz="3000" dirty="0">
                <a:solidFill>
                  <a:schemeClr val="bg1"/>
                </a:solidFill>
                <a:latin typeface="Times New Roman" charset="0"/>
                <a:ea typeface="Arial" charset="0"/>
              </a:rPr>
              <a:t>Who serves as a soldier at his own expense?  Who plants a vineyard without eating any of its fruit?  Or who tends a flock without getting some of the milk?</a:t>
            </a:r>
            <a:endParaRPr lang="en-GB" sz="1200" dirty="0">
              <a:solidFill>
                <a:schemeClr val="bg1"/>
              </a:solidFill>
              <a:latin typeface="Times New Roman" charset="0"/>
              <a:ea typeface="Arial" charset="0"/>
            </a:endParaRPr>
          </a:p>
          <a:p>
            <a:pPr indent="152400">
              <a:spcAft>
                <a:spcPts val="0"/>
              </a:spcAft>
            </a:pPr>
            <a:r>
              <a:rPr lang="en-AU" sz="1200" dirty="0">
                <a:solidFill>
                  <a:schemeClr val="bg1"/>
                </a:solidFill>
                <a:latin typeface="Times New Roman" charset="0"/>
                <a:ea typeface="Arial" charset="0"/>
              </a:rPr>
              <a:t> </a:t>
            </a:r>
            <a:endParaRPr lang="en-GB" sz="1200" dirty="0">
              <a:solidFill>
                <a:schemeClr val="bg1"/>
              </a:solidFill>
              <a:latin typeface="Times New Roman" charset="0"/>
              <a:ea typeface="Arial" charset="0"/>
            </a:endParaRPr>
          </a:p>
          <a:p>
            <a:r>
              <a:rPr lang="en-AU" sz="3000" baseline="30000" dirty="0">
                <a:solidFill>
                  <a:schemeClr val="bg1"/>
                </a:solidFill>
                <a:latin typeface="Arial" charset="0"/>
                <a:ea typeface="Arial" charset="0"/>
              </a:rPr>
              <a:t>8 </a:t>
            </a:r>
            <a:r>
              <a:rPr lang="en-AU" sz="3000" dirty="0">
                <a:solidFill>
                  <a:schemeClr val="bg1"/>
                </a:solidFill>
                <a:latin typeface="Times New Roman" charset="0"/>
                <a:ea typeface="Arial" charset="0"/>
              </a:rPr>
              <a:t>Do I say these things on human authority?  Does not the Law say the same?  </a:t>
            </a:r>
            <a:r>
              <a:rPr lang="en-AU" sz="3000" baseline="30000" dirty="0">
                <a:solidFill>
                  <a:schemeClr val="bg1"/>
                </a:solidFill>
                <a:latin typeface="Arial" charset="0"/>
                <a:ea typeface="Arial" charset="0"/>
              </a:rPr>
              <a:t>9 </a:t>
            </a:r>
            <a:r>
              <a:rPr lang="en-AU" sz="3000" dirty="0">
                <a:solidFill>
                  <a:schemeClr val="bg1"/>
                </a:solidFill>
                <a:latin typeface="Times New Roman" charset="0"/>
                <a:ea typeface="Arial" charset="0"/>
              </a:rPr>
              <a:t>For it is written in the Law of Moses, “You shall not muzzle an ox when it treads out the grain.”  Is it for oxen that God is concerned?  </a:t>
            </a:r>
            <a:r>
              <a:rPr lang="en-AU" sz="3000" baseline="30000" dirty="0">
                <a:solidFill>
                  <a:schemeClr val="bg1"/>
                </a:solidFill>
                <a:latin typeface="Arial" charset="0"/>
                <a:ea typeface="Arial" charset="0"/>
              </a:rPr>
              <a:t>10 </a:t>
            </a:r>
            <a:r>
              <a:rPr lang="en-AU" sz="3000" dirty="0">
                <a:solidFill>
                  <a:schemeClr val="bg1"/>
                </a:solidFill>
                <a:latin typeface="Times New Roman" charset="0"/>
                <a:ea typeface="Arial" charset="0"/>
              </a:rPr>
              <a:t>Does he not certainly speak for our sake?  It was written for our sake, because the ploughman should plough in hope and the thresher thresh in hope of sharing in the crop.</a:t>
            </a:r>
            <a:r>
              <a:rPr lang="en-GB" sz="3000" dirty="0">
                <a:solidFill>
                  <a:schemeClr val="bg1"/>
                </a:solidFill>
              </a:rPr>
              <a:t> </a:t>
            </a:r>
            <a:endParaRPr lang="en-GB" sz="3000" dirty="0">
              <a:solidFill>
                <a:schemeClr val="bg1"/>
              </a:solidFill>
              <a:effectLst/>
              <a:latin typeface="Times New Roman" charset="0"/>
              <a:ea typeface="Times New Roman" charset="0"/>
              <a:cs typeface="Times New Roman" charset="0"/>
            </a:endParaRPr>
          </a:p>
        </p:txBody>
      </p:sp>
    </p:spTree>
    <p:extLst>
      <p:ext uri="{BB962C8B-B14F-4D97-AF65-F5344CB8AC3E}">
        <p14:creationId xmlns:p14="http://schemas.microsoft.com/office/powerpoint/2010/main" val="3919453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0"/>
            <a:ext cx="9144000" cy="5524589"/>
          </a:xfrm>
          <a:prstGeom prst="rect">
            <a:avLst/>
          </a:prstGeom>
          <a:noFill/>
          <a:ln w="9525">
            <a:noFill/>
            <a:miter lim="800000"/>
            <a:headEnd/>
            <a:tailEnd/>
          </a:ln>
        </p:spPr>
        <p:txBody>
          <a:bodyPr wrap="square">
            <a:prstTxWarp prst="textNoShape">
              <a:avLst/>
            </a:prstTxWarp>
            <a:spAutoFit/>
          </a:bodyPr>
          <a:lstStyle/>
          <a:p>
            <a:pPr indent="152400">
              <a:spcAft>
                <a:spcPts val="0"/>
              </a:spcAft>
            </a:pPr>
            <a:r>
              <a:rPr lang="en-AU" sz="3100" baseline="30000" dirty="0">
                <a:solidFill>
                  <a:schemeClr val="bg1"/>
                </a:solidFill>
                <a:latin typeface="Arial" charset="0"/>
                <a:ea typeface="Arial" charset="0"/>
              </a:rPr>
              <a:t>11 </a:t>
            </a:r>
            <a:r>
              <a:rPr lang="en-AU" sz="3100" dirty="0">
                <a:solidFill>
                  <a:schemeClr val="bg1"/>
                </a:solidFill>
                <a:latin typeface="Times New Roman" charset="0"/>
                <a:ea typeface="Arial" charset="0"/>
              </a:rPr>
              <a:t>If we have sown spiritual things among you, is it too much if we reap material things from you?  </a:t>
            </a:r>
            <a:r>
              <a:rPr lang="en-AU" sz="3100" baseline="30000" dirty="0">
                <a:solidFill>
                  <a:schemeClr val="bg1"/>
                </a:solidFill>
                <a:latin typeface="Arial" charset="0"/>
                <a:ea typeface="Arial" charset="0"/>
              </a:rPr>
              <a:t>12 </a:t>
            </a:r>
            <a:r>
              <a:rPr lang="en-AU" sz="3100" dirty="0">
                <a:solidFill>
                  <a:schemeClr val="bg1"/>
                </a:solidFill>
                <a:latin typeface="Times New Roman" charset="0"/>
                <a:ea typeface="Arial" charset="0"/>
              </a:rPr>
              <a:t>If others share this rightful claim on you, do not we even more?</a:t>
            </a:r>
            <a:r>
              <a:rPr lang="en-AU" sz="1200" dirty="0">
                <a:solidFill>
                  <a:schemeClr val="bg1"/>
                </a:solidFill>
                <a:latin typeface="Times New Roman" charset="0"/>
                <a:ea typeface="Arial" charset="0"/>
              </a:rPr>
              <a:t> </a:t>
            </a:r>
            <a:endParaRPr lang="en-GB" sz="1200" dirty="0">
              <a:solidFill>
                <a:schemeClr val="bg1"/>
              </a:solidFill>
              <a:latin typeface="Times New Roman" charset="0"/>
              <a:ea typeface="Arial" charset="0"/>
            </a:endParaRPr>
          </a:p>
          <a:p>
            <a:pPr indent="152400">
              <a:spcAft>
                <a:spcPts val="0"/>
              </a:spcAft>
            </a:pPr>
            <a:r>
              <a:rPr lang="en-AU" sz="1200" dirty="0">
                <a:solidFill>
                  <a:schemeClr val="bg1"/>
                </a:solidFill>
                <a:latin typeface="Times New Roman" charset="0"/>
                <a:ea typeface="Arial" charset="0"/>
              </a:rPr>
              <a:t> </a:t>
            </a:r>
            <a:endParaRPr lang="en-GB" sz="1200" dirty="0">
              <a:solidFill>
                <a:schemeClr val="bg1"/>
              </a:solidFill>
              <a:latin typeface="Times New Roman" charset="0"/>
              <a:ea typeface="Arial" charset="0"/>
            </a:endParaRPr>
          </a:p>
          <a:p>
            <a:r>
              <a:rPr lang="en-AU" sz="3100" dirty="0">
                <a:solidFill>
                  <a:schemeClr val="bg1"/>
                </a:solidFill>
                <a:latin typeface="Times New Roman" charset="0"/>
                <a:ea typeface="Arial" charset="0"/>
              </a:rPr>
              <a:t>Nevertheless, we have not made use of this right, but we endure anything rather than put an obstacle in the way of the gospel of Christ.  </a:t>
            </a:r>
            <a:r>
              <a:rPr lang="en-AU" sz="3100" baseline="30000" dirty="0">
                <a:solidFill>
                  <a:schemeClr val="bg1"/>
                </a:solidFill>
                <a:latin typeface="Arial" charset="0"/>
                <a:ea typeface="Arial" charset="0"/>
              </a:rPr>
              <a:t>13 </a:t>
            </a:r>
            <a:r>
              <a:rPr lang="en-AU" sz="3100" dirty="0">
                <a:solidFill>
                  <a:schemeClr val="bg1"/>
                </a:solidFill>
                <a:latin typeface="Times New Roman" charset="0"/>
                <a:ea typeface="Arial" charset="0"/>
              </a:rPr>
              <a:t>Do you not know that those who are employed in the temple service get their food from the temple, and those who serve at the altar share in the sacrificial offerings?  </a:t>
            </a:r>
            <a:r>
              <a:rPr lang="en-AU" sz="3100" baseline="30000" dirty="0">
                <a:solidFill>
                  <a:schemeClr val="bg1"/>
                </a:solidFill>
                <a:latin typeface="Arial" charset="0"/>
                <a:ea typeface="Arial" charset="0"/>
              </a:rPr>
              <a:t>14 </a:t>
            </a:r>
            <a:r>
              <a:rPr lang="en-AU" sz="3100" dirty="0">
                <a:solidFill>
                  <a:schemeClr val="bg1"/>
                </a:solidFill>
                <a:latin typeface="Times New Roman" charset="0"/>
                <a:ea typeface="Arial" charset="0"/>
              </a:rPr>
              <a:t>In the same way, the Lord commanded that those who proclaim the gospel should get their living by the gospel.</a:t>
            </a:r>
            <a:r>
              <a:rPr lang="en-GB" sz="3100" dirty="0">
                <a:solidFill>
                  <a:schemeClr val="bg1"/>
                </a:solidFill>
              </a:rPr>
              <a:t> </a:t>
            </a:r>
            <a:endParaRPr lang="en-GB" sz="3100" dirty="0">
              <a:solidFill>
                <a:schemeClr val="bg1"/>
              </a:solidFill>
              <a:effectLst/>
              <a:latin typeface="Times New Roman" charset="0"/>
              <a:ea typeface="Times New Roman" charset="0"/>
              <a:cs typeface="Times New Roman" charset="0"/>
            </a:endParaRPr>
          </a:p>
        </p:txBody>
      </p:sp>
    </p:spTree>
    <p:extLst>
      <p:ext uri="{BB962C8B-B14F-4D97-AF65-F5344CB8AC3E}">
        <p14:creationId xmlns:p14="http://schemas.microsoft.com/office/powerpoint/2010/main" val="10939084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0"/>
            <a:ext cx="9144000" cy="5339923"/>
          </a:xfrm>
          <a:prstGeom prst="rect">
            <a:avLst/>
          </a:prstGeom>
          <a:noFill/>
          <a:ln w="9525">
            <a:noFill/>
            <a:miter lim="800000"/>
            <a:headEnd/>
            <a:tailEnd/>
          </a:ln>
        </p:spPr>
        <p:txBody>
          <a:bodyPr wrap="square">
            <a:prstTxWarp prst="textNoShape">
              <a:avLst/>
            </a:prstTxWarp>
            <a:spAutoFit/>
          </a:bodyPr>
          <a:lstStyle/>
          <a:p>
            <a:pPr indent="152400">
              <a:spcAft>
                <a:spcPts val="0"/>
              </a:spcAft>
            </a:pPr>
            <a:r>
              <a:rPr lang="en-AU" sz="3100" baseline="30000">
                <a:solidFill>
                  <a:schemeClr val="bg1"/>
                </a:solidFill>
                <a:latin typeface="Arial" charset="0"/>
                <a:ea typeface="Arial" charset="0"/>
              </a:rPr>
              <a:t>15 </a:t>
            </a:r>
            <a:r>
              <a:rPr lang="en-AU" sz="3100">
                <a:solidFill>
                  <a:schemeClr val="bg1"/>
                </a:solidFill>
                <a:latin typeface="Times New Roman" charset="0"/>
                <a:ea typeface="Arial" charset="0"/>
              </a:rPr>
              <a:t>But I have made no use of any of these rights, nor am I writing these things to secure any such provision.  </a:t>
            </a:r>
            <a:r>
              <a:rPr lang="en-AU" sz="3100" dirty="0">
                <a:solidFill>
                  <a:schemeClr val="bg1"/>
                </a:solidFill>
                <a:latin typeface="Times New Roman" charset="0"/>
                <a:ea typeface="Arial" charset="0"/>
              </a:rPr>
              <a:t>For I would rather die than have anyone deprive me of my ground for boasting.  </a:t>
            </a:r>
            <a:r>
              <a:rPr lang="en-AU" sz="3100" baseline="30000" dirty="0">
                <a:solidFill>
                  <a:schemeClr val="bg1"/>
                </a:solidFill>
                <a:latin typeface="Arial" charset="0"/>
                <a:ea typeface="Arial" charset="0"/>
              </a:rPr>
              <a:t>16 </a:t>
            </a:r>
            <a:r>
              <a:rPr lang="en-AU" sz="3100" dirty="0">
                <a:solidFill>
                  <a:schemeClr val="bg1"/>
                </a:solidFill>
                <a:latin typeface="Times New Roman" charset="0"/>
                <a:ea typeface="Arial" charset="0"/>
              </a:rPr>
              <a:t>For if I preach the gospel, that gives me no ground for boasting.  For necessity is laid upon me.  Woe to me if I do not preach the gospel!  </a:t>
            </a:r>
            <a:r>
              <a:rPr lang="en-AU" sz="3100" baseline="30000" dirty="0">
                <a:solidFill>
                  <a:schemeClr val="bg1"/>
                </a:solidFill>
                <a:latin typeface="Arial" charset="0"/>
                <a:ea typeface="Arial" charset="0"/>
              </a:rPr>
              <a:t>17 </a:t>
            </a:r>
            <a:r>
              <a:rPr lang="en-AU" sz="3100" dirty="0">
                <a:solidFill>
                  <a:schemeClr val="bg1"/>
                </a:solidFill>
                <a:latin typeface="Times New Roman" charset="0"/>
                <a:ea typeface="Arial" charset="0"/>
              </a:rPr>
              <a:t>For if I do this of my own will, I have a reward, but if not of my own will, I am still entrusted with a stewardship.  </a:t>
            </a:r>
            <a:r>
              <a:rPr lang="en-AU" sz="3100" baseline="30000" dirty="0">
                <a:solidFill>
                  <a:schemeClr val="bg1"/>
                </a:solidFill>
                <a:latin typeface="Arial" charset="0"/>
                <a:ea typeface="Arial" charset="0"/>
              </a:rPr>
              <a:t>18 </a:t>
            </a:r>
            <a:r>
              <a:rPr lang="en-AU" sz="3100" dirty="0">
                <a:solidFill>
                  <a:schemeClr val="bg1"/>
                </a:solidFill>
                <a:latin typeface="Times New Roman" charset="0"/>
                <a:ea typeface="Arial" charset="0"/>
              </a:rPr>
              <a:t>What then is my reward?  That in my preaching I may present the gospel free of charge, so as not to make full use of my right in the gospel.</a:t>
            </a:r>
            <a:endParaRPr lang="en-GB" sz="3100" dirty="0">
              <a:solidFill>
                <a:schemeClr val="bg1"/>
              </a:solidFill>
              <a:effectLst/>
              <a:latin typeface="Times New Roman" charset="0"/>
              <a:ea typeface="Times New Roman" charset="0"/>
              <a:cs typeface="Times New Roman" charset="0"/>
            </a:endParaRPr>
          </a:p>
        </p:txBody>
      </p:sp>
    </p:spTree>
    <p:extLst>
      <p:ext uri="{BB962C8B-B14F-4D97-AF65-F5344CB8AC3E}">
        <p14:creationId xmlns:p14="http://schemas.microsoft.com/office/powerpoint/2010/main" val="17701938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4224" y="3895"/>
            <a:ext cx="9107997" cy="523220"/>
          </a:xfrm>
          <a:prstGeom prst="rect">
            <a:avLst/>
          </a:prstGeom>
          <a:noFill/>
          <a:ln w="22225">
            <a:noFill/>
          </a:ln>
        </p:spPr>
        <p:txBody>
          <a:bodyPr wrap="square" rtlCol="0">
            <a:spAutoFit/>
          </a:bodyPr>
          <a:lstStyle/>
          <a:p>
            <a:r>
              <a:rPr lang="en-AU" sz="2700" spc="60" dirty="0" smtClean="0">
                <a:solidFill>
                  <a:srgbClr val="FFFF00"/>
                </a:solidFill>
                <a:latin typeface="Times New Roman" charset="0"/>
                <a:ea typeface="Times New Roman" charset="0"/>
                <a:cs typeface="Times New Roman" charset="0"/>
              </a:rPr>
              <a:t>Corinth, was a critical and divided church</a:t>
            </a:r>
            <a:endParaRPr lang="en-AU" sz="2700" spc="60" dirty="0" smtClean="0">
              <a:solidFill>
                <a:srgbClr val="FFFF00"/>
              </a:solidFill>
              <a:latin typeface="Times New Roman" charset="0"/>
              <a:ea typeface="Times New Roman" charset="0"/>
              <a:cs typeface="Times New Roman" charset="0"/>
            </a:endParaRPr>
          </a:p>
        </p:txBody>
      </p:sp>
      <p:sp>
        <p:nvSpPr>
          <p:cNvPr id="7" name="TextBox 6"/>
          <p:cNvSpPr txBox="1"/>
          <p:nvPr/>
        </p:nvSpPr>
        <p:spPr>
          <a:xfrm>
            <a:off x="0" y="4153644"/>
            <a:ext cx="8274274" cy="477054"/>
          </a:xfrm>
          <a:prstGeom prst="rect">
            <a:avLst/>
          </a:prstGeom>
          <a:noFill/>
          <a:ln w="15875">
            <a:noFill/>
          </a:ln>
        </p:spPr>
        <p:txBody>
          <a:bodyPr wrap="square" rtlCol="0">
            <a:spAutoFit/>
          </a:bodyPr>
          <a:lstStyle/>
          <a:p>
            <a:r>
              <a:rPr lang="en-AU" sz="2500" smtClean="0">
                <a:solidFill>
                  <a:srgbClr val="FFFF00"/>
                </a:solidFill>
                <a:latin typeface="Times New Roman" charset="0"/>
                <a:ea typeface="Times New Roman" charset="0"/>
                <a:cs typeface="Times New Roman" charset="0"/>
              </a:rPr>
              <a:t>Paul establishes his right to be paid, but he gives up this right</a:t>
            </a:r>
            <a:endParaRPr lang="en-AU" sz="2500" dirty="0" smtClean="0">
              <a:solidFill>
                <a:srgbClr val="FFFF00"/>
              </a:solidFill>
              <a:latin typeface="Times New Roman" charset="0"/>
              <a:ea typeface="Times New Roman" charset="0"/>
              <a:cs typeface="Times New Roman" charset="0"/>
            </a:endParaRPr>
          </a:p>
        </p:txBody>
      </p:sp>
      <p:sp>
        <p:nvSpPr>
          <p:cNvPr id="14" name="TextBox 13"/>
          <p:cNvSpPr txBox="1"/>
          <p:nvPr/>
        </p:nvSpPr>
        <p:spPr>
          <a:xfrm>
            <a:off x="0" y="432248"/>
            <a:ext cx="9122955" cy="1107996"/>
          </a:xfrm>
          <a:prstGeom prst="rect">
            <a:avLst/>
          </a:prstGeom>
          <a:noFill/>
          <a:ln w="15875">
            <a:noFill/>
          </a:ln>
        </p:spPr>
        <p:txBody>
          <a:bodyPr wrap="square" rtlCol="0">
            <a:spAutoFit/>
          </a:bodyPr>
          <a:lstStyle/>
          <a:p>
            <a:pPr marL="342900" indent="-342900">
              <a:buFont typeface="Arial" charset="0"/>
              <a:buChar char="•"/>
            </a:pPr>
            <a:r>
              <a:rPr lang="en-AU" sz="2200" dirty="0" smtClean="0">
                <a:solidFill>
                  <a:schemeClr val="bg1"/>
                </a:solidFill>
                <a:latin typeface="Times New Roman" charset="0"/>
                <a:ea typeface="Times New Roman" charset="0"/>
                <a:cs typeface="Times New Roman" charset="0"/>
              </a:rPr>
              <a:t>Some questioned Paul’s authenticity;  Authority;  and Integrity</a:t>
            </a:r>
          </a:p>
          <a:p>
            <a:pPr marL="342900" indent="-342900">
              <a:buFont typeface="Arial" charset="0"/>
              <a:buChar char="•"/>
            </a:pPr>
            <a:r>
              <a:rPr lang="en-AU" sz="2200" dirty="0" smtClean="0">
                <a:solidFill>
                  <a:schemeClr val="bg1"/>
                </a:solidFill>
                <a:latin typeface="Comic Sans MS" charset="0"/>
                <a:ea typeface="Comic Sans MS" charset="0"/>
                <a:cs typeface="Comic Sans MS" charset="0"/>
              </a:rPr>
              <a:t>This is my defence to those who would examine me</a:t>
            </a:r>
            <a:r>
              <a:rPr lang="en-AU" sz="2200" dirty="0" smtClean="0">
                <a:solidFill>
                  <a:schemeClr val="bg1"/>
                </a:solidFill>
                <a:latin typeface="Times New Roman" charset="0"/>
                <a:ea typeface="Times New Roman" charset="0"/>
                <a:cs typeface="Times New Roman" charset="0"/>
              </a:rPr>
              <a:t> (interrogate / investigate / cross-examine / criticise)</a:t>
            </a:r>
            <a:endParaRPr lang="en-AU" sz="2200" dirty="0" smtClean="0">
              <a:solidFill>
                <a:schemeClr val="bg1"/>
              </a:solidFill>
              <a:latin typeface="Times New Roman" charset="0"/>
              <a:ea typeface="Times New Roman" charset="0"/>
              <a:cs typeface="Times New Roman" charset="0"/>
            </a:endParaRPr>
          </a:p>
        </p:txBody>
      </p:sp>
      <p:sp>
        <p:nvSpPr>
          <p:cNvPr id="2" name="Rectangle 1"/>
          <p:cNvSpPr/>
          <p:nvPr/>
        </p:nvSpPr>
        <p:spPr>
          <a:xfrm>
            <a:off x="179512" y="1671276"/>
            <a:ext cx="8568952" cy="830997"/>
          </a:xfrm>
          <a:prstGeom prst="rect">
            <a:avLst/>
          </a:prstGeom>
          <a:ln w="19050">
            <a:solidFill>
              <a:srgbClr val="FFFF00"/>
            </a:solidFill>
          </a:ln>
        </p:spPr>
        <p:txBody>
          <a:bodyPr wrap="square">
            <a:spAutoFit/>
          </a:bodyPr>
          <a:lstStyle/>
          <a:p>
            <a:r>
              <a:rPr lang="en-AU" sz="2400" dirty="0" smtClean="0">
                <a:solidFill>
                  <a:srgbClr val="FFFF00"/>
                </a:solidFill>
                <a:latin typeface="Times New Roman" charset="0"/>
                <a:ea typeface="Times New Roman" charset="0"/>
                <a:cs typeface="Times New Roman" charset="0"/>
              </a:rPr>
              <a:t>Paul’s response:  The principle </a:t>
            </a:r>
            <a:r>
              <a:rPr lang="mr-IN" sz="2400" dirty="0" smtClean="0">
                <a:solidFill>
                  <a:srgbClr val="FFFF00"/>
                </a:solidFill>
                <a:latin typeface="Times New Roman" charset="0"/>
                <a:ea typeface="Times New Roman" charset="0"/>
                <a:cs typeface="Times New Roman" charset="0"/>
              </a:rPr>
              <a:t>–</a:t>
            </a:r>
            <a:r>
              <a:rPr lang="en-AU" sz="2400" dirty="0" smtClean="0">
                <a:solidFill>
                  <a:srgbClr val="FFFF00"/>
                </a:solidFill>
                <a:latin typeface="Times New Roman" charset="0"/>
                <a:ea typeface="Times New Roman" charset="0"/>
                <a:cs typeface="Times New Roman" charset="0"/>
              </a:rPr>
              <a:t> Those who preach the Gospel are</a:t>
            </a:r>
          </a:p>
          <a:p>
            <a:pPr algn="r"/>
            <a:r>
              <a:rPr lang="en-AU" sz="2400" dirty="0" smtClean="0">
                <a:solidFill>
                  <a:srgbClr val="FFFF00"/>
                </a:solidFill>
                <a:latin typeface="Times New Roman" charset="0"/>
                <a:ea typeface="Times New Roman" charset="0"/>
                <a:cs typeface="Times New Roman" charset="0"/>
              </a:rPr>
              <a:t> entitled to earn their living by preaching the Gospel</a:t>
            </a:r>
            <a:endParaRPr lang="en-AU" sz="2400" dirty="0">
              <a:solidFill>
                <a:srgbClr val="FFFF00"/>
              </a:solidFill>
              <a:latin typeface="Times New Roman" charset="0"/>
              <a:ea typeface="Times New Roman" charset="0"/>
              <a:cs typeface="Times New Roman" charset="0"/>
            </a:endParaRPr>
          </a:p>
        </p:txBody>
      </p:sp>
      <p:sp>
        <p:nvSpPr>
          <p:cNvPr id="15" name="TextBox 14"/>
          <p:cNvSpPr txBox="1"/>
          <p:nvPr/>
        </p:nvSpPr>
        <p:spPr>
          <a:xfrm>
            <a:off x="9266" y="2499451"/>
            <a:ext cx="9122955" cy="1785104"/>
          </a:xfrm>
          <a:prstGeom prst="rect">
            <a:avLst/>
          </a:prstGeom>
          <a:noFill/>
          <a:ln w="15875">
            <a:noFill/>
          </a:ln>
        </p:spPr>
        <p:txBody>
          <a:bodyPr wrap="square" rtlCol="0">
            <a:spAutoFit/>
          </a:bodyPr>
          <a:lstStyle/>
          <a:p>
            <a:pPr marL="457200" indent="-457200">
              <a:buFont typeface="+mj-lt"/>
              <a:buAutoNum type="arabicPeriod"/>
            </a:pPr>
            <a:r>
              <a:rPr lang="en-AU" sz="2200" dirty="0" smtClean="0">
                <a:solidFill>
                  <a:schemeClr val="bg1"/>
                </a:solidFill>
                <a:latin typeface="Times New Roman" charset="0"/>
                <a:ea typeface="Times New Roman" charset="0"/>
                <a:cs typeface="Times New Roman" charset="0"/>
              </a:rPr>
              <a:t>Human wisdom and practice </a:t>
            </a:r>
            <a:r>
              <a:rPr lang="mr-IN" sz="2200" dirty="0" smtClean="0">
                <a:solidFill>
                  <a:schemeClr val="bg1"/>
                </a:solidFill>
                <a:latin typeface="Times New Roman" charset="0"/>
                <a:ea typeface="Times New Roman" charset="0"/>
                <a:cs typeface="Times New Roman" charset="0"/>
              </a:rPr>
              <a:t>–</a:t>
            </a:r>
            <a:r>
              <a:rPr lang="en-AU" sz="2200" dirty="0" smtClean="0">
                <a:solidFill>
                  <a:schemeClr val="bg1"/>
                </a:solidFill>
                <a:latin typeface="Times New Roman" charset="0"/>
                <a:ea typeface="Times New Roman" charset="0"/>
                <a:cs typeface="Times New Roman" charset="0"/>
              </a:rPr>
              <a:t> fair day’s pay for a fair day’s work</a:t>
            </a:r>
          </a:p>
          <a:p>
            <a:pPr marL="457200" indent="-457200">
              <a:buFont typeface="+mj-lt"/>
              <a:buAutoNum type="arabicPeriod"/>
            </a:pPr>
            <a:r>
              <a:rPr lang="en-AU" sz="2200" dirty="0" smtClean="0">
                <a:solidFill>
                  <a:schemeClr val="bg1"/>
                </a:solidFill>
                <a:latin typeface="Times New Roman" charset="0"/>
                <a:ea typeface="Times New Roman" charset="0"/>
                <a:cs typeface="Times New Roman" charset="0"/>
              </a:rPr>
              <a:t>A right enshrined in the Old Testament </a:t>
            </a:r>
            <a:r>
              <a:rPr lang="mr-IN" sz="2200" dirty="0" smtClean="0">
                <a:solidFill>
                  <a:schemeClr val="bg1"/>
                </a:solidFill>
                <a:latin typeface="Times New Roman" charset="0"/>
                <a:ea typeface="Times New Roman" charset="0"/>
                <a:cs typeface="Times New Roman" charset="0"/>
              </a:rPr>
              <a:t>–</a:t>
            </a:r>
            <a:r>
              <a:rPr lang="en-AU" sz="2200" dirty="0" smtClean="0">
                <a:solidFill>
                  <a:schemeClr val="bg1"/>
                </a:solidFill>
                <a:latin typeface="Times New Roman" charset="0"/>
                <a:ea typeface="Times New Roman" charset="0"/>
                <a:cs typeface="Times New Roman" charset="0"/>
              </a:rPr>
              <a:t> “Do not muzzle an ox”, The tithe (giving of a tenth) to the Levites</a:t>
            </a:r>
          </a:p>
          <a:p>
            <a:pPr marL="457200" indent="-457200">
              <a:buFont typeface="+mj-lt"/>
              <a:buAutoNum type="arabicPeriod"/>
            </a:pPr>
            <a:r>
              <a:rPr lang="en-AU" sz="2200" dirty="0" smtClean="0">
                <a:solidFill>
                  <a:schemeClr val="bg1"/>
                </a:solidFill>
                <a:latin typeface="Times New Roman" charset="0"/>
                <a:ea typeface="Times New Roman" charset="0"/>
                <a:cs typeface="Times New Roman" charset="0"/>
              </a:rPr>
              <a:t>The practice of the churches</a:t>
            </a:r>
          </a:p>
          <a:p>
            <a:pPr marL="457200" indent="-457200">
              <a:buFont typeface="+mj-lt"/>
              <a:buAutoNum type="arabicPeriod"/>
            </a:pPr>
            <a:r>
              <a:rPr lang="en-AU" sz="2200" dirty="0" smtClean="0">
                <a:solidFill>
                  <a:schemeClr val="bg1"/>
                </a:solidFill>
                <a:latin typeface="Times New Roman" charset="0"/>
                <a:ea typeface="Times New Roman" charset="0"/>
                <a:cs typeface="Times New Roman" charset="0"/>
              </a:rPr>
              <a:t>The command of Jesus (Luke10) “</a:t>
            </a:r>
            <a:r>
              <a:rPr lang="en-AU" sz="2200" dirty="0" smtClean="0">
                <a:solidFill>
                  <a:schemeClr val="bg1"/>
                </a:solidFill>
                <a:latin typeface="Comic Sans MS" charset="0"/>
                <a:ea typeface="Comic Sans MS" charset="0"/>
                <a:cs typeface="Comic Sans MS" charset="0"/>
              </a:rPr>
              <a:t>the labourer deserves his wages</a:t>
            </a:r>
            <a:r>
              <a:rPr lang="en-AU" sz="2200" dirty="0" smtClean="0">
                <a:solidFill>
                  <a:schemeClr val="bg1"/>
                </a:solidFill>
                <a:latin typeface="Times New Roman" charset="0"/>
                <a:ea typeface="Times New Roman" charset="0"/>
                <a:cs typeface="Times New Roman" charset="0"/>
              </a:rPr>
              <a:t>”</a:t>
            </a:r>
          </a:p>
        </p:txBody>
      </p:sp>
      <p:sp>
        <p:nvSpPr>
          <p:cNvPr id="16" name="Rectangle 15"/>
          <p:cNvSpPr/>
          <p:nvPr/>
        </p:nvSpPr>
        <p:spPr>
          <a:xfrm>
            <a:off x="5076056" y="1160372"/>
            <a:ext cx="3528392" cy="461665"/>
          </a:xfrm>
          <a:prstGeom prst="rect">
            <a:avLst/>
          </a:prstGeom>
          <a:ln w="19050">
            <a:solidFill>
              <a:schemeClr val="bg1"/>
            </a:solidFill>
          </a:ln>
        </p:spPr>
        <p:txBody>
          <a:bodyPr wrap="square">
            <a:spAutoFit/>
          </a:bodyPr>
          <a:lstStyle/>
          <a:p>
            <a:pPr algn="ctr"/>
            <a:r>
              <a:rPr lang="en-US" sz="2400" dirty="0" smtClean="0">
                <a:solidFill>
                  <a:schemeClr val="bg1"/>
                </a:solidFill>
                <a:latin typeface="Times New Roman" charset="0"/>
                <a:ea typeface="Times New Roman" charset="0"/>
                <a:cs typeface="Times New Roman" charset="0"/>
              </a:rPr>
              <a:t>Seems 1 issue was money</a:t>
            </a:r>
            <a:endParaRPr lang="en-AU" sz="2400" dirty="0">
              <a:solidFill>
                <a:schemeClr val="bg1"/>
              </a:solidFill>
              <a:latin typeface="Times New Roman" charset="0"/>
              <a:ea typeface="Times New Roman" charset="0"/>
              <a:cs typeface="Times New Roman" charset="0"/>
            </a:endParaRPr>
          </a:p>
        </p:txBody>
      </p:sp>
      <p:sp>
        <p:nvSpPr>
          <p:cNvPr id="17" name="TextBox 16"/>
          <p:cNvSpPr txBox="1"/>
          <p:nvPr/>
        </p:nvSpPr>
        <p:spPr>
          <a:xfrm>
            <a:off x="16744" y="4498085"/>
            <a:ext cx="9122955" cy="430887"/>
          </a:xfrm>
          <a:prstGeom prst="rect">
            <a:avLst/>
          </a:prstGeom>
          <a:noFill/>
          <a:ln w="15875">
            <a:noFill/>
          </a:ln>
        </p:spPr>
        <p:txBody>
          <a:bodyPr wrap="square" rtlCol="0">
            <a:spAutoFit/>
          </a:bodyPr>
          <a:lstStyle/>
          <a:p>
            <a:pPr marL="457200" indent="-457200">
              <a:buFont typeface="+mj-lt"/>
              <a:buAutoNum type="arabicPeriod"/>
            </a:pPr>
            <a:r>
              <a:rPr lang="en-US" sz="2200" dirty="0" smtClean="0">
                <a:solidFill>
                  <a:schemeClr val="bg1"/>
                </a:solidFill>
                <a:latin typeface="Times New Roman" charset="0"/>
                <a:ea typeface="Times New Roman" charset="0"/>
                <a:cs typeface="Times New Roman" charset="0"/>
              </a:rPr>
              <a:t>He would endure anything rather than cutting up the road for the Gospel</a:t>
            </a:r>
            <a:endParaRPr lang="en-AU" sz="2200" dirty="0" smtClean="0">
              <a:solidFill>
                <a:schemeClr val="bg1"/>
              </a:solidFill>
              <a:latin typeface="Times New Roman" charset="0"/>
              <a:ea typeface="Times New Roman" charset="0"/>
              <a:cs typeface="Times New Roman" charset="0"/>
            </a:endParaRPr>
          </a:p>
        </p:txBody>
      </p:sp>
    </p:spTree>
    <p:extLst>
      <p:ext uri="{BB962C8B-B14F-4D97-AF65-F5344CB8AC3E}">
        <p14:creationId xmlns:p14="http://schemas.microsoft.com/office/powerpoint/2010/main" val="1140597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xEl>
                                              <p:pRg st="1" end="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
                                            <p:txEl>
                                              <p:pRg st="2" end="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5">
                                            <p:txEl>
                                              <p:pRg st="3" end="3"/>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P spid="14" grpId="0" build="p"/>
      <p:bldP spid="2" grpId="0" animBg="1"/>
      <p:bldP spid="15" grpId="0" build="p"/>
      <p:bldP spid="16" grpId="0" animBg="1"/>
      <p:bldP spid="1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9355" y="3137878"/>
            <a:ext cx="8274274" cy="477054"/>
          </a:xfrm>
          <a:prstGeom prst="rect">
            <a:avLst/>
          </a:prstGeom>
          <a:noFill/>
          <a:ln w="15875">
            <a:noFill/>
          </a:ln>
        </p:spPr>
        <p:txBody>
          <a:bodyPr wrap="square" rtlCol="0">
            <a:spAutoFit/>
          </a:bodyPr>
          <a:lstStyle/>
          <a:p>
            <a:r>
              <a:rPr lang="en-AU" sz="2500" smtClean="0">
                <a:solidFill>
                  <a:srgbClr val="FFFF00"/>
                </a:solidFill>
                <a:latin typeface="Times New Roman" charset="0"/>
                <a:ea typeface="Times New Roman" charset="0"/>
                <a:cs typeface="Times New Roman" charset="0"/>
              </a:rPr>
              <a:t>Paul establishes his right to be paid, but he gives up this right</a:t>
            </a:r>
            <a:endParaRPr lang="en-AU" sz="2500" dirty="0" smtClean="0">
              <a:solidFill>
                <a:srgbClr val="FFFF00"/>
              </a:solidFill>
              <a:latin typeface="Times New Roman" charset="0"/>
              <a:ea typeface="Times New Roman" charset="0"/>
              <a:cs typeface="Times New Roman" charset="0"/>
            </a:endParaRPr>
          </a:p>
        </p:txBody>
      </p:sp>
      <p:sp>
        <p:nvSpPr>
          <p:cNvPr id="14" name="TextBox 13"/>
          <p:cNvSpPr txBox="1"/>
          <p:nvPr/>
        </p:nvSpPr>
        <p:spPr>
          <a:xfrm>
            <a:off x="0" y="-27593"/>
            <a:ext cx="9122955" cy="1015663"/>
          </a:xfrm>
          <a:prstGeom prst="rect">
            <a:avLst/>
          </a:prstGeom>
          <a:noFill/>
          <a:ln w="15875">
            <a:noFill/>
          </a:ln>
        </p:spPr>
        <p:txBody>
          <a:bodyPr wrap="square" rtlCol="0">
            <a:spAutoFit/>
          </a:bodyPr>
          <a:lstStyle/>
          <a:p>
            <a:pPr marL="342900" indent="-342900">
              <a:buFont typeface="Arial" charset="0"/>
              <a:buChar char="•"/>
            </a:pPr>
            <a:r>
              <a:rPr lang="en-AU" sz="2000" dirty="0" smtClean="0">
                <a:solidFill>
                  <a:schemeClr val="bg1"/>
                </a:solidFill>
                <a:latin typeface="Times New Roman" charset="0"/>
                <a:ea typeface="Times New Roman" charset="0"/>
                <a:cs typeface="Times New Roman" charset="0"/>
              </a:rPr>
              <a:t>Some questioned Paul’s authenticity;  Authority;  and Integrity</a:t>
            </a:r>
          </a:p>
          <a:p>
            <a:pPr marL="342900" indent="-342900">
              <a:buFont typeface="Arial" charset="0"/>
              <a:buChar char="•"/>
            </a:pPr>
            <a:r>
              <a:rPr lang="en-AU" sz="2000" dirty="0" smtClean="0">
                <a:solidFill>
                  <a:schemeClr val="bg1"/>
                </a:solidFill>
                <a:latin typeface="Comic Sans MS" charset="0"/>
                <a:ea typeface="Comic Sans MS" charset="0"/>
                <a:cs typeface="Comic Sans MS" charset="0"/>
              </a:rPr>
              <a:t>This is my defence to those who would examine me</a:t>
            </a:r>
            <a:r>
              <a:rPr lang="en-AU" sz="2000" dirty="0" smtClean="0">
                <a:solidFill>
                  <a:schemeClr val="bg1"/>
                </a:solidFill>
                <a:latin typeface="Times New Roman" charset="0"/>
                <a:ea typeface="Times New Roman" charset="0"/>
                <a:cs typeface="Times New Roman" charset="0"/>
              </a:rPr>
              <a:t> (interrogate / investigate / cross-examine / criticise)</a:t>
            </a:r>
            <a:endParaRPr lang="en-AU" sz="2000" dirty="0" smtClean="0">
              <a:solidFill>
                <a:schemeClr val="bg1"/>
              </a:solidFill>
              <a:latin typeface="Times New Roman" charset="0"/>
              <a:ea typeface="Times New Roman" charset="0"/>
              <a:cs typeface="Times New Roman" charset="0"/>
            </a:endParaRPr>
          </a:p>
        </p:txBody>
      </p:sp>
      <p:sp>
        <p:nvSpPr>
          <p:cNvPr id="2" name="Rectangle 1"/>
          <p:cNvSpPr/>
          <p:nvPr/>
        </p:nvSpPr>
        <p:spPr>
          <a:xfrm>
            <a:off x="176697" y="1034236"/>
            <a:ext cx="7203615" cy="707886"/>
          </a:xfrm>
          <a:prstGeom prst="rect">
            <a:avLst/>
          </a:prstGeom>
          <a:ln w="19050">
            <a:solidFill>
              <a:srgbClr val="FFFF00"/>
            </a:solidFill>
          </a:ln>
        </p:spPr>
        <p:txBody>
          <a:bodyPr wrap="square">
            <a:spAutoFit/>
          </a:bodyPr>
          <a:lstStyle/>
          <a:p>
            <a:r>
              <a:rPr lang="en-AU" sz="2000" dirty="0" smtClean="0">
                <a:solidFill>
                  <a:srgbClr val="FFFF00"/>
                </a:solidFill>
                <a:latin typeface="Times New Roman" charset="0"/>
                <a:ea typeface="Times New Roman" charset="0"/>
                <a:cs typeface="Times New Roman" charset="0"/>
              </a:rPr>
              <a:t>Paul’s response:  The principle </a:t>
            </a:r>
            <a:r>
              <a:rPr lang="mr-IN" sz="2000" dirty="0" smtClean="0">
                <a:solidFill>
                  <a:srgbClr val="FFFF00"/>
                </a:solidFill>
                <a:latin typeface="Times New Roman" charset="0"/>
                <a:ea typeface="Times New Roman" charset="0"/>
                <a:cs typeface="Times New Roman" charset="0"/>
              </a:rPr>
              <a:t>–</a:t>
            </a:r>
            <a:r>
              <a:rPr lang="en-AU" sz="2000" dirty="0" smtClean="0">
                <a:solidFill>
                  <a:srgbClr val="FFFF00"/>
                </a:solidFill>
                <a:latin typeface="Times New Roman" charset="0"/>
                <a:ea typeface="Times New Roman" charset="0"/>
                <a:cs typeface="Times New Roman" charset="0"/>
              </a:rPr>
              <a:t> Those who preach the Gospel are</a:t>
            </a:r>
          </a:p>
          <a:p>
            <a:pPr algn="r"/>
            <a:r>
              <a:rPr lang="en-AU" sz="2000" dirty="0" smtClean="0">
                <a:solidFill>
                  <a:srgbClr val="FFFF00"/>
                </a:solidFill>
                <a:latin typeface="Times New Roman" charset="0"/>
                <a:ea typeface="Times New Roman" charset="0"/>
                <a:cs typeface="Times New Roman" charset="0"/>
              </a:rPr>
              <a:t> entitled to earn their living by preaching the Gospel</a:t>
            </a:r>
            <a:endParaRPr lang="en-AU" sz="2000" dirty="0">
              <a:solidFill>
                <a:srgbClr val="FFFF00"/>
              </a:solidFill>
              <a:latin typeface="Times New Roman" charset="0"/>
              <a:ea typeface="Times New Roman" charset="0"/>
              <a:cs typeface="Times New Roman" charset="0"/>
            </a:endParaRPr>
          </a:p>
        </p:txBody>
      </p:sp>
      <p:sp>
        <p:nvSpPr>
          <p:cNvPr id="15" name="TextBox 14"/>
          <p:cNvSpPr txBox="1"/>
          <p:nvPr/>
        </p:nvSpPr>
        <p:spPr>
          <a:xfrm>
            <a:off x="0" y="1703547"/>
            <a:ext cx="9122955" cy="1631216"/>
          </a:xfrm>
          <a:prstGeom prst="rect">
            <a:avLst/>
          </a:prstGeom>
          <a:noFill/>
          <a:ln w="15875">
            <a:noFill/>
          </a:ln>
        </p:spPr>
        <p:txBody>
          <a:bodyPr wrap="square" rtlCol="0">
            <a:spAutoFit/>
          </a:bodyPr>
          <a:lstStyle/>
          <a:p>
            <a:pPr marL="457200" indent="-457200">
              <a:buFont typeface="+mj-lt"/>
              <a:buAutoNum type="arabicPeriod"/>
            </a:pPr>
            <a:r>
              <a:rPr lang="en-AU" sz="2000" dirty="0" smtClean="0">
                <a:solidFill>
                  <a:schemeClr val="bg1"/>
                </a:solidFill>
                <a:latin typeface="Times New Roman" charset="0"/>
                <a:ea typeface="Times New Roman" charset="0"/>
                <a:cs typeface="Times New Roman" charset="0"/>
              </a:rPr>
              <a:t>Human wisdom and practice </a:t>
            </a:r>
            <a:r>
              <a:rPr lang="mr-IN" sz="2000" dirty="0" smtClean="0">
                <a:solidFill>
                  <a:schemeClr val="bg1"/>
                </a:solidFill>
                <a:latin typeface="Times New Roman" charset="0"/>
                <a:ea typeface="Times New Roman" charset="0"/>
                <a:cs typeface="Times New Roman" charset="0"/>
              </a:rPr>
              <a:t>–</a:t>
            </a:r>
            <a:r>
              <a:rPr lang="en-AU" sz="2000" dirty="0" smtClean="0">
                <a:solidFill>
                  <a:schemeClr val="bg1"/>
                </a:solidFill>
                <a:latin typeface="Times New Roman" charset="0"/>
                <a:ea typeface="Times New Roman" charset="0"/>
                <a:cs typeface="Times New Roman" charset="0"/>
              </a:rPr>
              <a:t> fair day’s pay for a fair day’s work</a:t>
            </a:r>
          </a:p>
          <a:p>
            <a:pPr marL="457200" indent="-457200">
              <a:buFont typeface="+mj-lt"/>
              <a:buAutoNum type="arabicPeriod"/>
            </a:pPr>
            <a:r>
              <a:rPr lang="en-AU" sz="2000" dirty="0" smtClean="0">
                <a:solidFill>
                  <a:schemeClr val="bg1"/>
                </a:solidFill>
                <a:latin typeface="Times New Roman" charset="0"/>
                <a:ea typeface="Times New Roman" charset="0"/>
                <a:cs typeface="Times New Roman" charset="0"/>
              </a:rPr>
              <a:t>A right enshrined in the Old Testament </a:t>
            </a:r>
            <a:r>
              <a:rPr lang="mr-IN" sz="2000" dirty="0" smtClean="0">
                <a:solidFill>
                  <a:schemeClr val="bg1"/>
                </a:solidFill>
                <a:latin typeface="Times New Roman" charset="0"/>
                <a:ea typeface="Times New Roman" charset="0"/>
                <a:cs typeface="Times New Roman" charset="0"/>
              </a:rPr>
              <a:t>–</a:t>
            </a:r>
            <a:r>
              <a:rPr lang="en-AU" sz="2000" dirty="0" smtClean="0">
                <a:solidFill>
                  <a:schemeClr val="bg1"/>
                </a:solidFill>
                <a:latin typeface="Times New Roman" charset="0"/>
                <a:ea typeface="Times New Roman" charset="0"/>
                <a:cs typeface="Times New Roman" charset="0"/>
              </a:rPr>
              <a:t> “Do not muzzle an ox”, The tithe (giving of a tenth) to the Levites</a:t>
            </a:r>
          </a:p>
          <a:p>
            <a:pPr marL="457200" indent="-457200">
              <a:buFont typeface="+mj-lt"/>
              <a:buAutoNum type="arabicPeriod"/>
            </a:pPr>
            <a:r>
              <a:rPr lang="en-AU" sz="2000" dirty="0" smtClean="0">
                <a:solidFill>
                  <a:schemeClr val="bg1"/>
                </a:solidFill>
                <a:latin typeface="Times New Roman" charset="0"/>
                <a:ea typeface="Times New Roman" charset="0"/>
                <a:cs typeface="Times New Roman" charset="0"/>
              </a:rPr>
              <a:t>The practice of the churches</a:t>
            </a:r>
          </a:p>
          <a:p>
            <a:pPr marL="457200" indent="-457200">
              <a:buFont typeface="+mj-lt"/>
              <a:buAutoNum type="arabicPeriod"/>
            </a:pPr>
            <a:r>
              <a:rPr lang="en-AU" sz="2000" dirty="0" smtClean="0">
                <a:solidFill>
                  <a:schemeClr val="bg1"/>
                </a:solidFill>
                <a:latin typeface="Times New Roman" charset="0"/>
                <a:ea typeface="Times New Roman" charset="0"/>
                <a:cs typeface="Times New Roman" charset="0"/>
              </a:rPr>
              <a:t>The command of Jesus (Luke10) “</a:t>
            </a:r>
            <a:r>
              <a:rPr lang="en-AU" sz="2000" dirty="0" smtClean="0">
                <a:solidFill>
                  <a:schemeClr val="bg1"/>
                </a:solidFill>
                <a:latin typeface="Comic Sans MS" charset="0"/>
                <a:ea typeface="Comic Sans MS" charset="0"/>
                <a:cs typeface="Comic Sans MS" charset="0"/>
              </a:rPr>
              <a:t>the labourer deserves his wages</a:t>
            </a:r>
            <a:r>
              <a:rPr lang="en-AU" sz="2000" dirty="0" smtClean="0">
                <a:solidFill>
                  <a:schemeClr val="bg1"/>
                </a:solidFill>
                <a:latin typeface="Times New Roman" charset="0"/>
                <a:ea typeface="Times New Roman" charset="0"/>
                <a:cs typeface="Times New Roman" charset="0"/>
              </a:rPr>
              <a:t>”</a:t>
            </a:r>
          </a:p>
        </p:txBody>
      </p:sp>
      <p:sp>
        <p:nvSpPr>
          <p:cNvPr id="16" name="Rectangle 15"/>
          <p:cNvSpPr/>
          <p:nvPr/>
        </p:nvSpPr>
        <p:spPr>
          <a:xfrm>
            <a:off x="3347864" y="597795"/>
            <a:ext cx="3528392" cy="400110"/>
          </a:xfrm>
          <a:prstGeom prst="rect">
            <a:avLst/>
          </a:prstGeom>
          <a:ln w="19050">
            <a:solidFill>
              <a:schemeClr val="bg1"/>
            </a:solidFill>
          </a:ln>
        </p:spPr>
        <p:txBody>
          <a:bodyPr wrap="square">
            <a:spAutoFit/>
          </a:bodyPr>
          <a:lstStyle/>
          <a:p>
            <a:pPr algn="ctr"/>
            <a:r>
              <a:rPr lang="en-US" sz="2000" dirty="0" smtClean="0">
                <a:solidFill>
                  <a:schemeClr val="bg1"/>
                </a:solidFill>
                <a:latin typeface="Times New Roman" charset="0"/>
                <a:ea typeface="Times New Roman" charset="0"/>
                <a:cs typeface="Times New Roman" charset="0"/>
              </a:rPr>
              <a:t>Seems 1 issue was money</a:t>
            </a:r>
            <a:endParaRPr lang="en-AU" sz="2000" dirty="0">
              <a:solidFill>
                <a:schemeClr val="bg1"/>
              </a:solidFill>
              <a:latin typeface="Times New Roman" charset="0"/>
              <a:ea typeface="Times New Roman" charset="0"/>
              <a:cs typeface="Times New Roman" charset="0"/>
            </a:endParaRPr>
          </a:p>
        </p:txBody>
      </p:sp>
      <p:sp>
        <p:nvSpPr>
          <p:cNvPr id="17" name="TextBox 16"/>
          <p:cNvSpPr txBox="1"/>
          <p:nvPr/>
        </p:nvSpPr>
        <p:spPr>
          <a:xfrm>
            <a:off x="-22611" y="3482319"/>
            <a:ext cx="9122955" cy="430887"/>
          </a:xfrm>
          <a:prstGeom prst="rect">
            <a:avLst/>
          </a:prstGeom>
          <a:noFill/>
          <a:ln w="15875">
            <a:noFill/>
          </a:ln>
        </p:spPr>
        <p:txBody>
          <a:bodyPr wrap="square" rtlCol="0">
            <a:spAutoFit/>
          </a:bodyPr>
          <a:lstStyle/>
          <a:p>
            <a:pPr marL="457200" indent="-457200">
              <a:buFont typeface="+mj-lt"/>
              <a:buAutoNum type="arabicPeriod"/>
            </a:pPr>
            <a:r>
              <a:rPr lang="en-US" sz="2200" dirty="0" smtClean="0">
                <a:solidFill>
                  <a:schemeClr val="bg1"/>
                </a:solidFill>
                <a:latin typeface="Times New Roman" charset="0"/>
                <a:ea typeface="Times New Roman" charset="0"/>
                <a:cs typeface="Times New Roman" charset="0"/>
              </a:rPr>
              <a:t>He would endure anything rather than cutting up the road for the Gospel</a:t>
            </a:r>
            <a:endParaRPr lang="en-AU" sz="2200" dirty="0" smtClean="0">
              <a:solidFill>
                <a:schemeClr val="bg1"/>
              </a:solidFill>
              <a:latin typeface="Times New Roman" charset="0"/>
              <a:ea typeface="Times New Roman" charset="0"/>
              <a:cs typeface="Times New Roman" charset="0"/>
            </a:endParaRPr>
          </a:p>
        </p:txBody>
      </p:sp>
      <p:sp>
        <p:nvSpPr>
          <p:cNvPr id="4" name="TextBox 3"/>
          <p:cNvSpPr txBox="1"/>
          <p:nvPr/>
        </p:nvSpPr>
        <p:spPr>
          <a:xfrm>
            <a:off x="176208" y="3953485"/>
            <a:ext cx="8843898" cy="923330"/>
          </a:xfrm>
          <a:prstGeom prst="rect">
            <a:avLst/>
          </a:prstGeom>
          <a:noFill/>
        </p:spPr>
        <p:txBody>
          <a:bodyPr wrap="square" rtlCol="0">
            <a:spAutoFit/>
          </a:bodyPr>
          <a:lstStyle/>
          <a:p>
            <a:pPr marL="285750" indent="-285750">
              <a:buFont typeface="Arial" charset="0"/>
              <a:buChar char="•"/>
            </a:pPr>
            <a:r>
              <a:rPr lang="en-AU" dirty="0" smtClean="0">
                <a:solidFill>
                  <a:srgbClr val="FFFF00"/>
                </a:solidFill>
                <a:latin typeface="Times New Roman" charset="0"/>
                <a:ea typeface="Times New Roman" charset="0"/>
                <a:cs typeface="Times New Roman" charset="0"/>
              </a:rPr>
              <a:t>A preacher will only preach the gospel </a:t>
            </a:r>
            <a:r>
              <a:rPr lang="en-AU" b="1" dirty="0" smtClean="0">
                <a:solidFill>
                  <a:srgbClr val="FFFF00"/>
                </a:solidFill>
                <a:latin typeface="Times New Roman" charset="0"/>
                <a:ea typeface="Times New Roman" charset="0"/>
                <a:cs typeface="Times New Roman" charset="0"/>
              </a:rPr>
              <a:t>IF </a:t>
            </a:r>
            <a:r>
              <a:rPr lang="en-AU" dirty="0" smtClean="0">
                <a:solidFill>
                  <a:srgbClr val="FFFF00"/>
                </a:solidFill>
                <a:latin typeface="Times New Roman" charset="0"/>
                <a:ea typeface="Times New Roman" charset="0"/>
                <a:cs typeface="Times New Roman" charset="0"/>
              </a:rPr>
              <a:t>he is paid</a:t>
            </a:r>
          </a:p>
          <a:p>
            <a:pPr marL="285750" indent="-285750">
              <a:buFont typeface="Arial" charset="0"/>
              <a:buChar char="•"/>
            </a:pPr>
            <a:r>
              <a:rPr lang="en-AU" dirty="0" smtClean="0">
                <a:solidFill>
                  <a:srgbClr val="FFFF00"/>
                </a:solidFill>
                <a:latin typeface="Times New Roman" charset="0"/>
                <a:ea typeface="Times New Roman" charset="0"/>
                <a:cs typeface="Times New Roman" charset="0"/>
              </a:rPr>
              <a:t>A preacher worries about offending the givers, and so alters his message to avoid offence</a:t>
            </a:r>
          </a:p>
          <a:p>
            <a:pPr marL="285750" indent="-285750">
              <a:buFont typeface="Arial" charset="0"/>
              <a:buChar char="•"/>
            </a:pPr>
            <a:r>
              <a:rPr lang="en-AU" dirty="0" smtClean="0">
                <a:solidFill>
                  <a:srgbClr val="FFFF00"/>
                </a:solidFill>
                <a:latin typeface="Times New Roman" charset="0"/>
                <a:ea typeface="Times New Roman" charset="0"/>
                <a:cs typeface="Times New Roman" charset="0"/>
              </a:rPr>
              <a:t>Accusations (true / false) that the preacher is only in it for the money</a:t>
            </a:r>
            <a:endParaRPr lang="en-AU" dirty="0">
              <a:solidFill>
                <a:srgbClr val="FFFF00"/>
              </a:solidFill>
              <a:latin typeface="Times New Roman" charset="0"/>
              <a:ea typeface="Times New Roman" charset="0"/>
              <a:cs typeface="Times New Roman" charset="0"/>
            </a:endParaRPr>
          </a:p>
        </p:txBody>
      </p:sp>
      <p:sp>
        <p:nvSpPr>
          <p:cNvPr id="5" name="TextBox 4"/>
          <p:cNvSpPr txBox="1"/>
          <p:nvPr/>
        </p:nvSpPr>
        <p:spPr>
          <a:xfrm>
            <a:off x="-22611" y="3742386"/>
            <a:ext cx="3888432" cy="369332"/>
          </a:xfrm>
          <a:prstGeom prst="rect">
            <a:avLst/>
          </a:prstGeom>
          <a:noFill/>
        </p:spPr>
        <p:txBody>
          <a:bodyPr wrap="square" rtlCol="0">
            <a:spAutoFit/>
          </a:bodyPr>
          <a:lstStyle/>
          <a:p>
            <a:r>
              <a:rPr lang="en-AU" dirty="0" smtClean="0">
                <a:solidFill>
                  <a:srgbClr val="FFFF00"/>
                </a:solidFill>
                <a:latin typeface="Times New Roman" charset="0"/>
                <a:ea typeface="Times New Roman" charset="0"/>
                <a:cs typeface="Times New Roman" charset="0"/>
              </a:rPr>
              <a:t>The Gospel </a:t>
            </a:r>
            <a:r>
              <a:rPr lang="en-AU" smtClean="0">
                <a:solidFill>
                  <a:srgbClr val="FFFF00"/>
                </a:solidFill>
                <a:latin typeface="Times New Roman" charset="0"/>
                <a:ea typeface="Times New Roman" charset="0"/>
                <a:cs typeface="Times New Roman" charset="0"/>
              </a:rPr>
              <a:t>of Christ is hindered if:</a:t>
            </a:r>
            <a:endParaRPr lang="en-AU">
              <a:solidFill>
                <a:srgbClr val="FFFF00"/>
              </a:solidFill>
              <a:latin typeface="Times New Roman" charset="0"/>
              <a:ea typeface="Times New Roman" charset="0"/>
              <a:cs typeface="Times New Roman" charset="0"/>
            </a:endParaRPr>
          </a:p>
        </p:txBody>
      </p:sp>
      <p:sp>
        <p:nvSpPr>
          <p:cNvPr id="11" name="TextBox 10"/>
          <p:cNvSpPr txBox="1"/>
          <p:nvPr/>
        </p:nvSpPr>
        <p:spPr>
          <a:xfrm>
            <a:off x="36678" y="4781312"/>
            <a:ext cx="9122955" cy="430887"/>
          </a:xfrm>
          <a:prstGeom prst="rect">
            <a:avLst/>
          </a:prstGeom>
          <a:noFill/>
          <a:ln w="15875">
            <a:noFill/>
          </a:ln>
        </p:spPr>
        <p:txBody>
          <a:bodyPr wrap="square" rtlCol="0">
            <a:spAutoFit/>
          </a:bodyPr>
          <a:lstStyle/>
          <a:p>
            <a:pPr marL="457200" indent="-457200">
              <a:buFont typeface="+mj-lt"/>
              <a:buAutoNum type="arabicPeriod" startAt="2"/>
            </a:pPr>
            <a:r>
              <a:rPr lang="en-US" sz="2200" dirty="0" smtClean="0">
                <a:solidFill>
                  <a:schemeClr val="bg1"/>
                </a:solidFill>
                <a:latin typeface="Times New Roman" charset="0"/>
                <a:ea typeface="Times New Roman" charset="0"/>
                <a:cs typeface="Times New Roman" charset="0"/>
              </a:rPr>
              <a:t>Paul preaches “free of charge” out of thankfulness to God</a:t>
            </a:r>
            <a:endParaRPr lang="en-AU" sz="2200" dirty="0" smtClean="0">
              <a:solidFill>
                <a:schemeClr val="bg1"/>
              </a:solidFill>
              <a:latin typeface="Times New Roman" charset="0"/>
              <a:ea typeface="Times New Roman" charset="0"/>
              <a:cs typeface="Times New Roman" charset="0"/>
            </a:endParaRPr>
          </a:p>
        </p:txBody>
      </p:sp>
      <p:sp>
        <p:nvSpPr>
          <p:cNvPr id="12" name="TextBox 11"/>
          <p:cNvSpPr txBox="1"/>
          <p:nvPr/>
        </p:nvSpPr>
        <p:spPr>
          <a:xfrm>
            <a:off x="176206" y="5061481"/>
            <a:ext cx="8843898" cy="646331"/>
          </a:xfrm>
          <a:prstGeom prst="rect">
            <a:avLst/>
          </a:prstGeom>
          <a:noFill/>
        </p:spPr>
        <p:txBody>
          <a:bodyPr wrap="square" rtlCol="0">
            <a:spAutoFit/>
          </a:bodyPr>
          <a:lstStyle/>
          <a:p>
            <a:pPr marL="285750" indent="-285750">
              <a:buFont typeface="Arial" charset="0"/>
              <a:buChar char="•"/>
            </a:pPr>
            <a:r>
              <a:rPr lang="en-AU" dirty="0" smtClean="0">
                <a:solidFill>
                  <a:srgbClr val="FFFF00"/>
                </a:solidFill>
                <a:latin typeface="Times New Roman" charset="0"/>
                <a:ea typeface="Times New Roman" charset="0"/>
                <a:cs typeface="Times New Roman" charset="0"/>
              </a:rPr>
              <a:t>Preaching the Gospel is an obligation.  Doing it free of charge is his gift to God.</a:t>
            </a:r>
          </a:p>
          <a:p>
            <a:pPr marL="285750" indent="-285750">
              <a:buFont typeface="Arial" charset="0"/>
              <a:buChar char="•"/>
            </a:pPr>
            <a:r>
              <a:rPr lang="en-AU" dirty="0" smtClean="0">
                <a:solidFill>
                  <a:srgbClr val="FFFF00"/>
                </a:solidFill>
                <a:latin typeface="Times New Roman" charset="0"/>
                <a:ea typeface="Times New Roman" charset="0"/>
                <a:cs typeface="Times New Roman" charset="0"/>
              </a:rPr>
              <a:t>An example to the Corinthians </a:t>
            </a:r>
            <a:r>
              <a:rPr lang="mr-IN" dirty="0" smtClean="0">
                <a:solidFill>
                  <a:srgbClr val="FFFF00"/>
                </a:solidFill>
                <a:latin typeface="Times New Roman" charset="0"/>
                <a:ea typeface="Times New Roman" charset="0"/>
                <a:cs typeface="Times New Roman" charset="0"/>
              </a:rPr>
              <a:t>–</a:t>
            </a:r>
            <a:r>
              <a:rPr lang="en-AU" dirty="0" smtClean="0">
                <a:solidFill>
                  <a:srgbClr val="FFFF00"/>
                </a:solidFill>
                <a:latin typeface="Times New Roman" charset="0"/>
                <a:ea typeface="Times New Roman" charset="0"/>
                <a:cs typeface="Times New Roman" charset="0"/>
              </a:rPr>
              <a:t> giving up his rights, for the good of others.</a:t>
            </a:r>
            <a:endParaRPr lang="en-AU" dirty="0">
              <a:solidFill>
                <a:srgbClr val="FFFF00"/>
              </a:solidFill>
              <a:latin typeface="Times New Roman" charset="0"/>
              <a:ea typeface="Times New Roman" charset="0"/>
              <a:cs typeface="Times New Roman" charset="0"/>
            </a:endParaRPr>
          </a:p>
        </p:txBody>
      </p:sp>
    </p:spTree>
    <p:extLst>
      <p:ext uri="{BB962C8B-B14F-4D97-AF65-F5344CB8AC3E}">
        <p14:creationId xmlns:p14="http://schemas.microsoft.com/office/powerpoint/2010/main" val="1821655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P spid="11" grpId="0"/>
      <p:bldP spid="12" grpId="0" uiExpand="1"/>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59743</TotalTime>
  <Words>402</Words>
  <Application>Microsoft Macintosh PowerPoint</Application>
  <PresentationFormat>On-screen Show (16:10)</PresentationFormat>
  <Paragraphs>45</Paragraphs>
  <Slides>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Calibri</vt:lpstr>
      <vt:lpstr>Comic Sans MS</vt:lpstr>
      <vt:lpstr>Times New Roman</vt:lpstr>
      <vt:lpstr>Arial</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 Queensland</Company>
  <LinksUpToDate>false</LinksUpToDate>
  <SharedDoc>false</SharedDoc>
  <HyperlinksChanged>false</HyperlinksChanged>
  <AppVersion>15.0030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 Brumpton</dc:creator>
  <cp:lastModifiedBy>Michael Brumpton</cp:lastModifiedBy>
  <cp:revision>851</cp:revision>
  <cp:lastPrinted>2018-02-24T01:03:46Z</cp:lastPrinted>
  <dcterms:created xsi:type="dcterms:W3CDTF">2016-11-04T06:28:01Z</dcterms:created>
  <dcterms:modified xsi:type="dcterms:W3CDTF">2018-02-24T01:03:51Z</dcterms:modified>
</cp:coreProperties>
</file>